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0" r:id="rId4"/>
    <p:sldId id="278" r:id="rId5"/>
    <p:sldId id="257" r:id="rId6"/>
    <p:sldId id="262" r:id="rId7"/>
    <p:sldId id="279" r:id="rId8"/>
    <p:sldId id="263" r:id="rId9"/>
    <p:sldId id="264" r:id="rId10"/>
    <p:sldId id="267" r:id="rId11"/>
    <p:sldId id="281" r:id="rId12"/>
    <p:sldId id="282" r:id="rId13"/>
    <p:sldId id="283" r:id="rId14"/>
    <p:sldId id="284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los\Work\5.%20Master\%23Master%20rad\Fit\Fermi-LAT%20&amp;%20Milag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los\Work\5.%20Master\%23Master%20rad\Fit\Fermi-LAT%20&amp;%20Milag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Sheet1!$C$4:$C$24</c:f>
              <c:numCache>
                <c:formatCode>0.00E+00</c:formatCode>
                <c:ptCount val="21"/>
                <c:pt idx="0">
                  <c:v>132.115651513876</c:v>
                </c:pt>
                <c:pt idx="1">
                  <c:v>182.64832462919796</c:v>
                </c:pt>
                <c:pt idx="2">
                  <c:v>252.50914715694424</c:v>
                </c:pt>
                <c:pt idx="3">
                  <c:v>349.09090749871876</c:v>
                </c:pt>
                <c:pt idx="4">
                  <c:v>482.61404812608862</c:v>
                </c:pt>
                <c:pt idx="5">
                  <c:v>667.20820979705798</c:v>
                </c:pt>
                <c:pt idx="6">
                  <c:v>922.40745363526946</c:v>
                </c:pt>
                <c:pt idx="7">
                  <c:v>1275.2173879585464</c:v>
                </c:pt>
                <c:pt idx="8">
                  <c:v>1762.9729466549038</c:v>
                </c:pt>
                <c:pt idx="9">
                  <c:v>2437.2892339655814</c:v>
                </c:pt>
                <c:pt idx="10">
                  <c:v>3369.5235206393322</c:v>
                </c:pt>
                <c:pt idx="11">
                  <c:v>4658.3263889730115</c:v>
                </c:pt>
                <c:pt idx="12">
                  <c:v>6440.081101462375</c:v>
                </c:pt>
                <c:pt idx="13">
                  <c:v>8903.3359044118952</c:v>
                </c:pt>
                <c:pt idx="14">
                  <c:v>12308.75651686902</c:v>
                </c:pt>
                <c:pt idx="15">
                  <c:v>17016.710210438039</c:v>
                </c:pt>
                <c:pt idx="16">
                  <c:v>23525.400473165257</c:v>
                </c:pt>
                <c:pt idx="17">
                  <c:v>32523.587731036361</c:v>
                </c:pt>
                <c:pt idx="18">
                  <c:v>44963.475121496987</c:v>
                </c:pt>
                <c:pt idx="19">
                  <c:v>62161.472212741523</c:v>
                </c:pt>
                <c:pt idx="20">
                  <c:v>85937.499653091509</c:v>
                </c:pt>
              </c:numCache>
            </c:numRef>
          </c:xVal>
          <c:yVal>
            <c:numRef>
              <c:f>Sheet1!$D$4:$D$24</c:f>
              <c:numCache>
                <c:formatCode>0.00E+00</c:formatCode>
                <c:ptCount val="21"/>
                <c:pt idx="0">
                  <c:v>3.788194891813098E-2</c:v>
                </c:pt>
                <c:pt idx="1">
                  <c:v>4.6306918592755E-2</c:v>
                </c:pt>
                <c:pt idx="2">
                  <c:v>5.4370806161694568E-2</c:v>
                </c:pt>
                <c:pt idx="3">
                  <c:v>6.1153292982660222E-2</c:v>
                </c:pt>
                <c:pt idx="4">
                  <c:v>6.5771143202229376E-2</c:v>
                </c:pt>
                <c:pt idx="5">
                  <c:v>6.7567416178581904E-2</c:v>
                </c:pt>
                <c:pt idx="6">
                  <c:v>6.6269706076427806E-2</c:v>
                </c:pt>
                <c:pt idx="7">
                  <c:v>6.2061510108363589E-2</c:v>
                </c:pt>
                <c:pt idx="8">
                  <c:v>5.5542829458889866E-2</c:v>
                </c:pt>
                <c:pt idx="9">
                  <c:v>4.8833715660675639E-2</c:v>
                </c:pt>
                <c:pt idx="10">
                  <c:v>3.9787185655697548E-2</c:v>
                </c:pt>
                <c:pt idx="11">
                  <c:v>3.2426100092202675E-2</c:v>
                </c:pt>
                <c:pt idx="12">
                  <c:v>2.6494915408453185E-2</c:v>
                </c:pt>
                <c:pt idx="13">
                  <c:v>2.1665909736786247E-2</c:v>
                </c:pt>
                <c:pt idx="14">
                  <c:v>1.7714324550027829E-2</c:v>
                </c:pt>
                <c:pt idx="15">
                  <c:v>1.452808230442652E-2</c:v>
                </c:pt>
                <c:pt idx="16">
                  <c:v>1.1918426605950083E-2</c:v>
                </c:pt>
                <c:pt idx="17">
                  <c:v>9.7741017554604046E-3</c:v>
                </c:pt>
                <c:pt idx="18">
                  <c:v>8.0224041346572683E-3</c:v>
                </c:pt>
                <c:pt idx="19">
                  <c:v>6.5929170494782568E-3</c:v>
                </c:pt>
                <c:pt idx="20">
                  <c:v>5.422563554853709E-3</c:v>
                </c:pt>
              </c:numCache>
            </c:numRef>
          </c:yVal>
        </c:ser>
        <c:ser>
          <c:idx val="1"/>
          <c:order val="1"/>
          <c:tx>
            <c:v>aa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Sheet1!$C$14:$C$21</c:f>
              <c:numCache>
                <c:formatCode>0.00E+00</c:formatCode>
                <c:ptCount val="8"/>
                <c:pt idx="0">
                  <c:v>3369.5235206393322</c:v>
                </c:pt>
                <c:pt idx="1">
                  <c:v>4658.3263889730115</c:v>
                </c:pt>
                <c:pt idx="2">
                  <c:v>6440.081101462375</c:v>
                </c:pt>
                <c:pt idx="3">
                  <c:v>8903.3359044118952</c:v>
                </c:pt>
                <c:pt idx="4">
                  <c:v>12308.75651686902</c:v>
                </c:pt>
                <c:pt idx="5">
                  <c:v>17016.710210438039</c:v>
                </c:pt>
                <c:pt idx="6">
                  <c:v>23525.400473165257</c:v>
                </c:pt>
                <c:pt idx="7">
                  <c:v>32523.587731036361</c:v>
                </c:pt>
              </c:numCache>
            </c:numRef>
          </c:xVal>
          <c:yVal>
            <c:numRef>
              <c:f>Sheet1!$D$14:$D$21</c:f>
              <c:numCache>
                <c:formatCode>0.00E+00</c:formatCode>
                <c:ptCount val="8"/>
                <c:pt idx="0">
                  <c:v>3.9787185655697548E-2</c:v>
                </c:pt>
                <c:pt idx="1">
                  <c:v>3.2426100092202675E-2</c:v>
                </c:pt>
                <c:pt idx="2">
                  <c:v>2.6494915408453185E-2</c:v>
                </c:pt>
                <c:pt idx="3">
                  <c:v>2.1665909736786247E-2</c:v>
                </c:pt>
                <c:pt idx="4">
                  <c:v>1.7714324550027829E-2</c:v>
                </c:pt>
                <c:pt idx="5">
                  <c:v>1.452808230442652E-2</c:v>
                </c:pt>
                <c:pt idx="6">
                  <c:v>1.1918426605950083E-2</c:v>
                </c:pt>
                <c:pt idx="7">
                  <c:v>9.7741017554604046E-3</c:v>
                </c:pt>
              </c:numCache>
            </c:numRef>
          </c:yVal>
        </c:ser>
        <c:axId val="68913792"/>
        <c:axId val="69751936"/>
      </c:scatterChart>
      <c:valAx>
        <c:axId val="68913792"/>
        <c:scaling>
          <c:logBase val="10"/>
          <c:orientation val="minMax"/>
          <c:max val="1000000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1" u="none" strike="noStrike" baseline="0"/>
                  <a:t>E</a:t>
                </a:r>
                <a:r>
                  <a:rPr lang="en-US" sz="1200" b="1" i="0" u="none" strike="noStrike" baseline="0"/>
                  <a:t> [MeV]</a:t>
                </a:r>
                <a:endParaRPr lang="en-US" sz="1200"/>
              </a:p>
            </c:rich>
          </c:tx>
          <c:layout/>
        </c:title>
        <c:numFmt formatCode="0.00E+00" sourceLinked="1"/>
        <c:tickLblPos val="nextTo"/>
        <c:crossAx val="69751936"/>
        <c:crossesAt val="1.0000000000000011E-3"/>
        <c:crossBetween val="midCat"/>
      </c:valAx>
      <c:valAx>
        <c:axId val="69751936"/>
        <c:scaling>
          <c:logBase val="10"/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/>
                  <a:t> </a:t>
                </a:r>
                <a:r>
                  <a:rPr lang="en-US" sz="1400" b="1" i="1" baseline="0"/>
                  <a:t>J</a:t>
                </a:r>
                <a:r>
                  <a:rPr lang="en-US" sz="1400" b="1" i="0" baseline="0"/>
                  <a:t> </a:t>
                </a:r>
                <a:r>
                  <a:rPr lang="en-US" sz="1400" b="1" i="0" baseline="0">
                    <a:latin typeface="Calibri"/>
                  </a:rPr>
                  <a:t>·</a:t>
                </a:r>
                <a:r>
                  <a:rPr lang="en-US" sz="1400" b="1" i="0" baseline="0"/>
                  <a:t> </a:t>
                </a:r>
                <a:r>
                  <a:rPr lang="en-US" sz="1400" b="1" i="1" baseline="0"/>
                  <a:t>E</a:t>
                </a:r>
                <a:r>
                  <a:rPr lang="en-US" sz="1400" b="1" i="0" baseline="30000"/>
                  <a:t>2</a:t>
                </a:r>
                <a:r>
                  <a:rPr lang="en-US" sz="1400" b="1" i="0" baseline="0"/>
                  <a:t>  [MeV cm</a:t>
                </a:r>
                <a:r>
                  <a:rPr lang="en-US" sz="1400" b="1" i="0" baseline="30000"/>
                  <a:t>-2</a:t>
                </a:r>
                <a:r>
                  <a:rPr lang="en-US" sz="1400" b="1" i="0" baseline="0"/>
                  <a:t> s</a:t>
                </a:r>
                <a:r>
                  <a:rPr lang="en-US" sz="1400" b="1" i="0" baseline="30000"/>
                  <a:t>-1</a:t>
                </a:r>
                <a:r>
                  <a:rPr lang="en-US" sz="1400" b="1" i="0" baseline="0"/>
                  <a:t> sr</a:t>
                </a:r>
                <a:r>
                  <a:rPr lang="en-US" sz="1400" b="1" i="0" baseline="30000"/>
                  <a:t>-1</a:t>
                </a:r>
                <a:r>
                  <a:rPr lang="en-US" sz="1400" b="1" i="0" baseline="0"/>
                  <a:t>]</a:t>
                </a:r>
                <a:endParaRPr lang="en-US" sz="1400"/>
              </a:p>
            </c:rich>
          </c:tx>
          <c:layout/>
        </c:title>
        <c:numFmt formatCode="0.00E+00" sourceLinked="1"/>
        <c:tickLblPos val="nextTo"/>
        <c:crossAx val="6891379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>
              <a:noFill/>
            </a:ln>
          </c:spPr>
          <c:dPt>
            <c:idx val="21"/>
            <c:marker>
              <c:symbol val="triangl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</c:dPt>
          <c:dPt>
            <c:idx val="22"/>
            <c:marker>
              <c:symbol val="dash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</c:dPt>
          <c:dPt>
            <c:idx val="23"/>
            <c:marker>
              <c:symbol val="dash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</c:dPt>
          <c:xVal>
            <c:numRef>
              <c:f>'[Fermi-LAT &amp; Milagro.xlsx]Sheet1'!$F$4:$F$24,'[Fermi-LAT &amp; Milagro.xlsx]Sheet1'!$F$33:$F$35</c:f>
              <c:numCache>
                <c:formatCode>0.00</c:formatCode>
                <c:ptCount val="24"/>
                <c:pt idx="0">
                  <c:v>2.1209542707822635</c:v>
                </c:pt>
                <c:pt idx="1">
                  <c:v>2.2616156929310098</c:v>
                </c:pt>
                <c:pt idx="2">
                  <c:v>2.4022771150797562</c:v>
                </c:pt>
                <c:pt idx="3">
                  <c:v>2.5429385372285047</c:v>
                </c:pt>
                <c:pt idx="4">
                  <c:v>2.683599959377255</c:v>
                </c:pt>
                <c:pt idx="5">
                  <c:v>2.8242613815260009</c:v>
                </c:pt>
                <c:pt idx="6">
                  <c:v>2.9649228036747477</c:v>
                </c:pt>
                <c:pt idx="7">
                  <c:v>3.105584225823498</c:v>
                </c:pt>
                <c:pt idx="8">
                  <c:v>3.2462456479722439</c:v>
                </c:pt>
                <c:pt idx="9">
                  <c:v>3.3869070701209916</c:v>
                </c:pt>
                <c:pt idx="10">
                  <c:v>3.5275684922697397</c:v>
                </c:pt>
                <c:pt idx="11">
                  <c:v>3.6682299144184873</c:v>
                </c:pt>
                <c:pt idx="12">
                  <c:v>3.808891336567235</c:v>
                </c:pt>
                <c:pt idx="13">
                  <c:v>3.9495527587159844</c:v>
                </c:pt>
                <c:pt idx="14">
                  <c:v>4.0902141808647334</c:v>
                </c:pt>
                <c:pt idx="15">
                  <c:v>4.2308756030134784</c:v>
                </c:pt>
                <c:pt idx="16">
                  <c:v>4.3715370251622288</c:v>
                </c:pt>
                <c:pt idx="17">
                  <c:v>4.5121984473109711</c:v>
                </c:pt>
                <c:pt idx="18">
                  <c:v>4.6528598694597161</c:v>
                </c:pt>
                <c:pt idx="19">
                  <c:v>4.7935212916084691</c:v>
                </c:pt>
                <c:pt idx="20">
                  <c:v>4.9341827137572167</c:v>
                </c:pt>
                <c:pt idx="21">
                  <c:v>7.0791812460476251</c:v>
                </c:pt>
                <c:pt idx="22">
                  <c:v>7.0791812460476251</c:v>
                </c:pt>
                <c:pt idx="23">
                  <c:v>7.0791812460476251</c:v>
                </c:pt>
              </c:numCache>
            </c:numRef>
          </c:xVal>
          <c:yVal>
            <c:numRef>
              <c:f>'[Fermi-LAT &amp; Milagro.xlsx]Sheet1'!$E$4:$E$24,'[Fermi-LAT &amp; Milagro.xlsx]Sheet1'!$E$33:$E$35</c:f>
              <c:numCache>
                <c:formatCode>0.00</c:formatCode>
                <c:ptCount val="24"/>
                <c:pt idx="0">
                  <c:v>-1.421567685882674</c:v>
                </c:pt>
                <c:pt idx="1">
                  <c:v>-1.3343541173582401</c:v>
                </c:pt>
                <c:pt idx="2">
                  <c:v>-1.2646342276203248</c:v>
                </c:pt>
                <c:pt idx="3">
                  <c:v>-1.2135801521077778</c:v>
                </c:pt>
                <c:pt idx="4">
                  <c:v>-1.1819646093783134</c:v>
                </c:pt>
                <c:pt idx="5">
                  <c:v>-1.170262688457584</c:v>
                </c:pt>
                <c:pt idx="6">
                  <c:v>-1.1786849556148569</c:v>
                </c:pt>
                <c:pt idx="7">
                  <c:v>-1.2071776611761147</c:v>
                </c:pt>
                <c:pt idx="8">
                  <c:v>-1.2553720002234472</c:v>
                </c:pt>
                <c:pt idx="9">
                  <c:v>-1.311280229851957</c:v>
                </c:pt>
                <c:pt idx="10">
                  <c:v>-1.400256779562528</c:v>
                </c:pt>
                <c:pt idx="11">
                  <c:v>-1.489105281061345</c:v>
                </c:pt>
                <c:pt idx="12">
                  <c:v>-1.5768374627395989</c:v>
                </c:pt>
                <c:pt idx="13">
                  <c:v>-1.6642230705173851</c:v>
                </c:pt>
                <c:pt idx="14">
                  <c:v>-1.7516754027317791</c:v>
                </c:pt>
                <c:pt idx="15">
                  <c:v>-1.837791708452875</c:v>
                </c:pt>
                <c:pt idx="16">
                  <c:v>-1.9237810735769298</c:v>
                </c:pt>
                <c:pt idx="17">
                  <c:v>-2.0099231439650072</c:v>
                </c:pt>
                <c:pt idx="18">
                  <c:v>-2.0956954638913068</c:v>
                </c:pt>
                <c:pt idx="19">
                  <c:v>-2.1809223884122964</c:v>
                </c:pt>
                <c:pt idx="20">
                  <c:v>-2.2657953491596872</c:v>
                </c:pt>
                <c:pt idx="21">
                  <c:v>-3.2315077358650712</c:v>
                </c:pt>
                <c:pt idx="22">
                  <c:v>-3.1351703457349545</c:v>
                </c:pt>
                <c:pt idx="23">
                  <c:v>-3.3554937756228949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Sheet1!$H$14:$H$21</c:f>
              <c:numCache>
                <c:formatCode>0.00</c:formatCode>
                <c:ptCount val="8"/>
                <c:pt idx="0">
                  <c:v>3.5275684922697397</c:v>
                </c:pt>
                <c:pt idx="1">
                  <c:v>3.6682299144184873</c:v>
                </c:pt>
                <c:pt idx="2">
                  <c:v>3.808891336567235</c:v>
                </c:pt>
                <c:pt idx="3">
                  <c:v>3.9495527587159835</c:v>
                </c:pt>
                <c:pt idx="4">
                  <c:v>4.0902141808647317</c:v>
                </c:pt>
                <c:pt idx="5">
                  <c:v>4.2308756030134784</c:v>
                </c:pt>
                <c:pt idx="6">
                  <c:v>4.371537025162227</c:v>
                </c:pt>
                <c:pt idx="7">
                  <c:v>4.5121984473109729</c:v>
                </c:pt>
              </c:numCache>
            </c:numRef>
          </c:xVal>
          <c:yVal>
            <c:numRef>
              <c:f>Sheet1!$G$14:$G$21</c:f>
              <c:numCache>
                <c:formatCode>0.00</c:formatCode>
                <c:ptCount val="8"/>
                <c:pt idx="0">
                  <c:v>-1.4002567795625276</c:v>
                </c:pt>
                <c:pt idx="1">
                  <c:v>-1.489105281061345</c:v>
                </c:pt>
                <c:pt idx="2">
                  <c:v>-1.5768374627395989</c:v>
                </c:pt>
                <c:pt idx="3">
                  <c:v>-1.6642230705173851</c:v>
                </c:pt>
                <c:pt idx="4">
                  <c:v>-1.7516754027317791</c:v>
                </c:pt>
                <c:pt idx="5">
                  <c:v>-1.8377917084528754</c:v>
                </c:pt>
                <c:pt idx="6">
                  <c:v>-1.9237810735769294</c:v>
                </c:pt>
                <c:pt idx="7">
                  <c:v>-2.0099231439650072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7"/>
          </c:marker>
          <c:trendline>
            <c:trendlineType val="linear"/>
          </c:trendline>
          <c:xVal>
            <c:numRef>
              <c:f>'[Fermi-LAT &amp; Milagro.xlsx]Sheet1'!$H$7,'[Fermi-LAT &amp; Milagro.xlsx]Sheet1'!$H$33</c:f>
              <c:numCache>
                <c:formatCode>0.00</c:formatCode>
                <c:ptCount val="2"/>
                <c:pt idx="0">
                  <c:v>2.5429385372285047</c:v>
                </c:pt>
                <c:pt idx="1">
                  <c:v>7.0791812460476251</c:v>
                </c:pt>
              </c:numCache>
            </c:numRef>
          </c:xVal>
          <c:yVal>
            <c:numRef>
              <c:f>'[Fermi-LAT &amp; Milagro.xlsx]Sheet1'!$G$7,'[Fermi-LAT &amp; Milagro.xlsx]Sheet1'!$G$33</c:f>
              <c:numCache>
                <c:formatCode>0.00</c:formatCode>
                <c:ptCount val="2"/>
                <c:pt idx="0">
                  <c:v>-0.78901059474123836</c:v>
                </c:pt>
                <c:pt idx="1">
                  <c:v>-3.6087390625432052</c:v>
                </c:pt>
              </c:numCache>
            </c:numRef>
          </c:yVal>
        </c:ser>
        <c:axId val="75244288"/>
        <c:axId val="75246208"/>
      </c:scatterChart>
      <c:valAx>
        <c:axId val="75244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/>
                  <a:t>log</a:t>
                </a:r>
                <a:r>
                  <a:rPr lang="en-US" sz="1400" b="1" i="0" baseline="0"/>
                  <a:t>:</a:t>
                </a:r>
                <a:r>
                  <a:rPr lang="en-US" sz="1800" b="1" i="0" baseline="0"/>
                  <a:t> </a:t>
                </a:r>
                <a:r>
                  <a:rPr lang="en-US" sz="1200" b="1" i="0" baseline="0"/>
                  <a:t>E [MeV]</a:t>
                </a:r>
                <a:endParaRPr lang="en-US"/>
              </a:p>
            </c:rich>
          </c:tx>
          <c:layout/>
        </c:title>
        <c:numFmt formatCode="0.00" sourceLinked="1"/>
        <c:tickLblPos val="nextTo"/>
        <c:crossAx val="75246208"/>
        <c:crossesAt val="-4"/>
        <c:crossBetween val="midCat"/>
      </c:valAx>
      <c:valAx>
        <c:axId val="752462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i="0" baseline="0"/>
                  <a:t>log</a:t>
                </a:r>
                <a:r>
                  <a:rPr lang="en-US" sz="1400" b="1" i="0" baseline="0"/>
                  <a:t>:</a:t>
                </a:r>
                <a:r>
                  <a:rPr lang="en-US" sz="1200" b="1" i="0" baseline="0"/>
                  <a:t> J x E</a:t>
                </a:r>
                <a:r>
                  <a:rPr lang="en-US" sz="1200" b="1" i="0" baseline="30000"/>
                  <a:t>2</a:t>
                </a:r>
                <a:r>
                  <a:rPr lang="en-US" sz="1200" b="1" i="0" baseline="0"/>
                  <a:t>  MeV cm</a:t>
                </a:r>
                <a:r>
                  <a:rPr lang="en-US" sz="1200" b="1" i="0" baseline="30000"/>
                  <a:t>-2</a:t>
                </a:r>
                <a:r>
                  <a:rPr lang="en-US" sz="1200" b="1" i="0" baseline="0"/>
                  <a:t> s</a:t>
                </a:r>
                <a:r>
                  <a:rPr lang="en-US" sz="1200" b="1" i="0" baseline="30000"/>
                  <a:t>-1</a:t>
                </a:r>
                <a:r>
                  <a:rPr lang="en-US" sz="1200" b="1" i="0" baseline="0"/>
                  <a:t> sr</a:t>
                </a:r>
                <a:r>
                  <a:rPr lang="en-US" sz="1200" b="1" i="0" baseline="30000"/>
                  <a:t>-1</a:t>
                </a:r>
                <a:r>
                  <a:rPr lang="en-US" sz="1200" b="1" i="0" baseline="0"/>
                  <a:t>]</a:t>
                </a:r>
              </a:p>
            </c:rich>
          </c:tx>
          <c:layout/>
        </c:title>
        <c:numFmt formatCode="0.00" sourceLinked="1"/>
        <c:tickLblPos val="nextTo"/>
        <c:crossAx val="75244288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45820-1C9D-4166-9363-5A4772EF1D5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F645-A7C8-4B39-8F3F-D7EEC8ED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645-A7C8-4B39-8F3F-D7EEC8ED88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F645-A7C8-4B39-8F3F-D7EEC8ED88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6110-BFBA-4D63-80A8-79C90503EC0B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B7DA-47C5-40CE-A0E2-9C59AD289E93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79BE-DC36-4800-A07D-1A1A8DBA5093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054-6D85-401D-906C-0F9D745456D3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6430-C834-4DE9-ACC7-6952DFAC4B3E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CF41-4CCD-4809-8B91-00B65312E93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B6F5-BEE6-49A4-B865-8E6ADE901602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6-6F11-4C57-9765-1097F9FD2E6E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C77C-951C-412F-AFB5-5D4917115EE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2705-C43B-4F8B-A108-455AA1F39E00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8255-601B-4C5D-8797-343096810542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CD1E-EDEF-4DB0-8944-5DD3CDD338A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gif"/><Relationship Id="rId10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zad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67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5400" b="1" dirty="0" smtClean="0">
                <a:solidFill>
                  <a:schemeClr val="bg1"/>
                </a:solidFill>
              </a:rPr>
              <a:t>Difuzno gama-zračenje Mlečnog Puta</a:t>
            </a:r>
            <a:endParaRPr lang="sr-Latn-RS" sz="5400" b="1" dirty="0" smtClean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3986-CC9E-4454-A6CB-C8C56CE3840D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/>
              <a:t>Oblast posmatranja </a:t>
            </a:r>
            <a:endParaRPr lang="en-US" sz="2800" b="1"/>
          </a:p>
        </p:txBody>
      </p:sp>
      <p:pic>
        <p:nvPicPr>
          <p:cNvPr id="4" name="Picture 3" descr="milky-way_1090_990x7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0"/>
            <a:ext cx="4886325" cy="4886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124200" y="3352800"/>
            <a:ext cx="1828800" cy="182880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048000"/>
            <a:ext cx="1905000" cy="15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066903" y="2476103"/>
            <a:ext cx="381000" cy="79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2133600"/>
            <a:ext cx="685800" cy="60960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152900" y="4457700"/>
            <a:ext cx="2133600" cy="7620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524500" y="3467100"/>
            <a:ext cx="1066800" cy="99060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562600" y="3048000"/>
            <a:ext cx="990600" cy="15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1194984395619889880earth_globe_dan_gerhrads_01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895600"/>
            <a:ext cx="405261" cy="3998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1000" y="1981200"/>
            <a:ext cx="130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000" b="1" i="1" dirty="0" smtClean="0"/>
              <a:t>Fermi-LAT</a:t>
            </a:r>
            <a:r>
              <a:rPr lang="sr-Latn-R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i="1" dirty="0" err="1" smtClean="0"/>
              <a:t>Celo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nebo</a:t>
            </a:r>
            <a:endParaRPr lang="sr-Latn-RS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235018" y="1981200"/>
            <a:ext cx="15279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000" b="1" i="1" dirty="0" smtClean="0"/>
              <a:t>Milagro</a:t>
            </a:r>
            <a:r>
              <a:rPr lang="sr-Latn-R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sr-Latn-CS" sz="2000" i="1" dirty="0" smtClean="0"/>
              <a:t>l</a:t>
            </a:r>
            <a:r>
              <a:rPr lang="sr-Latn-CS" sz="2000" dirty="0" smtClean="0"/>
              <a:t> = [30°, 65°];</a:t>
            </a:r>
            <a:endParaRPr lang="sr-Latn-CS" sz="2000" i="1" dirty="0" smtClean="0"/>
          </a:p>
          <a:p>
            <a:pPr>
              <a:lnSpc>
                <a:spcPct val="150000"/>
              </a:lnSpc>
            </a:pPr>
            <a:r>
              <a:rPr lang="sr-Latn-CS" sz="2000" i="1" dirty="0" smtClean="0"/>
              <a:t>b</a:t>
            </a:r>
            <a:r>
              <a:rPr lang="sr-Latn-CS" sz="2000" dirty="0" smtClean="0"/>
              <a:t> = [-2°, 2°].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5486400" y="2667000"/>
            <a:ext cx="152400" cy="1508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C3BA-6C91-4788-A18B-94C370050F4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C77C-951C-412F-AFB5-5D4917115EE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Fermi</a:t>
            </a:r>
            <a:r>
              <a:rPr lang="sr-Latn-RS" sz="2800" b="1" dirty="0" smtClean="0"/>
              <a:t>-LAT model difuznog </a:t>
            </a:r>
            <a:r>
              <a:rPr lang="el-GR" sz="2800" b="1" dirty="0" smtClean="0"/>
              <a:t>γ</a:t>
            </a:r>
            <a:r>
              <a:rPr lang="sr-Latn-RS" sz="2800" b="1" dirty="0" smtClean="0"/>
              <a:t>-zračenja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0039" y="1905000"/>
            <a:ext cx="73927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000" dirty="0" smtClean="0"/>
              <a:t>Na osnovu merenih podataka, najtačnija ;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FITS fajl, 3D matrica: 2880x1441x30; 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30 mapa dimenzije 2880x1441 (različite E, 50 MeV-600 GeV);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Vrednosti piksela = intenzitet zračenja u br. fotona MeV</a:t>
            </a:r>
            <a:r>
              <a:rPr lang="sr-Latn-RS" sz="2000" baseline="30000" dirty="0" smtClean="0"/>
              <a:t>-1</a:t>
            </a:r>
            <a:r>
              <a:rPr lang="sr-Latn-RS" sz="2000" dirty="0" smtClean="0"/>
              <a:t> s</a:t>
            </a:r>
            <a:r>
              <a:rPr lang="sr-Latn-RS" sz="2000" baseline="30000" dirty="0" smtClean="0"/>
              <a:t>-1</a:t>
            </a:r>
            <a:r>
              <a:rPr lang="sr-Latn-RS" sz="2000" dirty="0" smtClean="0"/>
              <a:t> cm</a:t>
            </a:r>
            <a:r>
              <a:rPr lang="sr-Latn-RS" sz="2000" baseline="30000" dirty="0" smtClean="0"/>
              <a:t>-2</a:t>
            </a:r>
            <a:r>
              <a:rPr lang="sr-Latn-RS" sz="2000" dirty="0" smtClean="0"/>
              <a:t> sr</a:t>
            </a:r>
            <a:r>
              <a:rPr lang="sr-Latn-RS" sz="2000" baseline="30000" dirty="0" smtClean="0"/>
              <a:t>-1</a:t>
            </a:r>
            <a:r>
              <a:rPr lang="sr-Latn-RS" sz="2000" dirty="0" smtClean="0"/>
              <a:t> ;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Izdvojen region </a:t>
            </a:r>
            <a:r>
              <a:rPr lang="sr-Latn-CS" sz="2000" i="1" dirty="0" smtClean="0"/>
              <a:t>l</a:t>
            </a:r>
            <a:r>
              <a:rPr lang="sr-Latn-CS" sz="2000" dirty="0" smtClean="0"/>
              <a:t> = [30°, 65°],</a:t>
            </a:r>
            <a:r>
              <a:rPr lang="sr-Latn-CS" sz="2000" i="1" dirty="0" smtClean="0"/>
              <a:t> b</a:t>
            </a:r>
            <a:r>
              <a:rPr lang="sr-Latn-CS" sz="2000" dirty="0" smtClean="0"/>
              <a:t> = [-2°, 2°] za svaku energiju;</a:t>
            </a:r>
          </a:p>
          <a:p>
            <a:pPr>
              <a:lnSpc>
                <a:spcPct val="150000"/>
              </a:lnSpc>
            </a:pPr>
            <a:r>
              <a:rPr lang="sr-Latn-CS" sz="2000" dirty="0" smtClean="0"/>
              <a:t>Nađena srednja vrednost (vrednost svih piksela / broj piksela);</a:t>
            </a:r>
          </a:p>
          <a:p>
            <a:pPr>
              <a:lnSpc>
                <a:spcPct val="150000"/>
              </a:lnSpc>
            </a:pPr>
            <a:r>
              <a:rPr lang="sr-Latn-CS" sz="2000" dirty="0" smtClean="0"/>
              <a:t>Samo vrednosti za 100 MeV &lt; E &lt; 100 GeV.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C77C-951C-412F-AFB5-5D4917115EE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Fermi</a:t>
            </a:r>
            <a:r>
              <a:rPr lang="sr-Latn-RS" sz="2800" b="1" dirty="0" smtClean="0"/>
              <a:t>-LAT tačke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715000"/>
            <a:ext cx="369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α</a:t>
            </a:r>
            <a:r>
              <a:rPr lang="sr-Latn-RS" sz="2000" dirty="0" smtClean="0"/>
              <a:t> (spektralni indeks, nagib) = 2,62</a:t>
            </a:r>
            <a:endParaRPr lang="en-GB" sz="20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762000" y="1295400"/>
          <a:ext cx="7134224" cy="428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05200" y="3352800"/>
            <a:ext cx="1239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i="1" dirty="0" smtClean="0">
                <a:solidFill>
                  <a:schemeClr val="tx2"/>
                </a:solidFill>
              </a:rPr>
              <a:t>Fermi-LAT</a:t>
            </a:r>
            <a:endParaRPr lang="en-US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C77C-951C-412F-AFB5-5D4917115EE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Milagro TeV tačka i neidentifikovani TeV izvori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5622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000" dirty="0" smtClean="0"/>
              <a:t>Milagro difuzni fluks (12 TeV) = </a:t>
            </a:r>
            <a:r>
              <a:rPr lang="en-US" sz="2000" dirty="0" smtClean="0"/>
              <a:t>4,1±1,0·10</a:t>
            </a:r>
            <a:r>
              <a:rPr lang="en-US" sz="2000" baseline="30000" dirty="0" smtClean="0"/>
              <a:t>-12</a:t>
            </a:r>
            <a:r>
              <a:rPr lang="en-US" sz="2000" dirty="0" smtClean="0"/>
              <a:t> TeV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  <a:r>
              <a:rPr lang="en-US" sz="2000" b="1" dirty="0" smtClean="0"/>
              <a:t>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sr</a:t>
            </a:r>
            <a:r>
              <a:rPr lang="en-US" sz="2000" baseline="30000" dirty="0" smtClean="0"/>
              <a:t>-1</a:t>
            </a:r>
            <a:r>
              <a:rPr lang="sr-Latn-RS" sz="2000" dirty="0" smtClean="0"/>
              <a:t> ;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TeVCat, web stranica, sadrži TeV izvore svih TeV detektora;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TeVCat 8-1=7 izvora (12 TeV): </a:t>
            </a:r>
            <a:r>
              <a:rPr lang="en-US" sz="2000" dirty="0" smtClean="0"/>
              <a:t>2.50±0.89·10</a:t>
            </a:r>
            <a:r>
              <a:rPr lang="en-US" sz="2000" baseline="30000" dirty="0" smtClean="0"/>
              <a:t>-14</a:t>
            </a:r>
            <a:r>
              <a:rPr lang="en-US" sz="2000" dirty="0" smtClean="0"/>
              <a:t> TeV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  <a:r>
              <a:rPr lang="en-US" sz="2000" b="1" dirty="0" smtClean="0"/>
              <a:t>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sr</a:t>
            </a:r>
            <a:r>
              <a:rPr lang="en-US" sz="2000" baseline="30000" dirty="0" smtClean="0"/>
              <a:t>-1</a:t>
            </a:r>
            <a:r>
              <a:rPr lang="sr-Latn-RS" sz="2000" dirty="0" smtClean="0"/>
              <a:t> ;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Fermi (GeV) 28-4=24 izvora ekstrapolirani na 12 TEV: zanemarljivo i nepouzdano.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C77C-951C-412F-AFB5-5D4917115EE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Fermi-LAT </a:t>
            </a:r>
            <a:r>
              <a:rPr lang="en-US" sz="2800" b="1" dirty="0" smtClean="0"/>
              <a:t>&amp; </a:t>
            </a:r>
            <a:r>
              <a:rPr lang="en-US" sz="2800" b="1" dirty="0" err="1" smtClean="0"/>
              <a:t>Milagro</a:t>
            </a:r>
            <a:endParaRPr lang="en-US" sz="28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1295400"/>
          <a:ext cx="7124700" cy="427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2895600"/>
            <a:ext cx="1239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i="1" dirty="0" smtClean="0">
                <a:solidFill>
                  <a:schemeClr val="tx2"/>
                </a:solidFill>
              </a:rPr>
              <a:t>Fermi-LAT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3962400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i="1" dirty="0" smtClean="0">
                <a:solidFill>
                  <a:schemeClr val="accent2">
                    <a:lumMod val="75000"/>
                  </a:schemeClr>
                </a:solidFill>
              </a:rPr>
              <a:t>Milagro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C77C-951C-412F-AFB5-5D4917115EE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pic>
        <p:nvPicPr>
          <p:cNvPr id="4" name="Picture 3" descr="pozad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27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smtClean="0">
                <a:solidFill>
                  <a:schemeClr val="bg1"/>
                </a:solidFill>
              </a:rPr>
              <a:t>THE END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dirty="0" smtClean="0">
                <a:solidFill>
                  <a:schemeClr val="bg1"/>
                </a:solidFill>
              </a:rPr>
              <a:t>Hvala na pažnji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2007-0514voyager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667072">
            <a:off x="335676" y="4534321"/>
            <a:ext cx="1166839" cy="866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sr-Latn-RS" sz="2800" b="1" dirty="0" smtClean="0"/>
              <a:t>eđuzvezdani gas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4323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I</a:t>
            </a:r>
            <a:r>
              <a:rPr lang="sr-Latn-RS" sz="2000" dirty="0" smtClean="0"/>
              <a:t>spunjava prostor između zvezda;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sr-Latn-RS" sz="2000" dirty="0" smtClean="0"/>
              <a:t>Vodonik (75%) i helijum (25%);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sr-Latn-CS" sz="2000" dirty="0" smtClean="0">
                <a:latin typeface="Calibri"/>
                <a:cs typeface="Calibri"/>
              </a:rPr>
              <a:t>Nalazi </a:t>
            </a:r>
            <a:r>
              <a:rPr lang="sr-Latn-CS" sz="2000" dirty="0" smtClean="0">
                <a:latin typeface="Calibri"/>
                <a:cs typeface="Calibri"/>
              </a:rPr>
              <a:t>se u disku Mlečnog Puta.</a:t>
            </a:r>
            <a:endParaRPr lang="en-US" sz="20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FE99-76E3-44FF-984B-B7A67BF564A2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pic>
        <p:nvPicPr>
          <p:cNvPr id="19" name="Picture 18" descr="455px-Reflection.nebula.arp.750p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08346">
            <a:off x="5106155" y="2538972"/>
            <a:ext cx="3160282" cy="4160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dina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K</a:t>
            </a:r>
            <a:r>
              <a:rPr lang="sr-Latn-RS" sz="2800" b="1" smtClean="0"/>
              <a:t>osmičko zračenje</a:t>
            </a:r>
            <a:endParaRPr lang="en-US" sz="2800" b="1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7802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r-Latn-RS" sz="2000" smtClean="0"/>
              <a:t>Naelektrisane čestice sa veoma velikim energijama (       eV -       eV);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smtClean="0"/>
              <a:t>P</a:t>
            </a:r>
            <a:r>
              <a:rPr lang="sr-Latn-RS" sz="2000" smtClean="0"/>
              <a:t>rotoni (86%), </a:t>
            </a:r>
            <a:r>
              <a:rPr lang="el-GR" sz="2000" smtClean="0"/>
              <a:t>α</a:t>
            </a:r>
            <a:r>
              <a:rPr lang="sr-Latn-RS" sz="2000" smtClean="0"/>
              <a:t>-čestice (11%), elektroni (2%);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smtClean="0"/>
              <a:t>U</a:t>
            </a:r>
            <a:r>
              <a:rPr lang="sr-Latn-RS" sz="2000" smtClean="0"/>
              <a:t>brzane čestice međuzvezdanog gasa.</a:t>
            </a:r>
            <a:endParaRPr lang="en-US" sz="20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19800" y="1405467"/>
          <a:ext cx="390525" cy="347133"/>
        </p:xfrm>
        <a:graphic>
          <a:graphicData uri="http://schemas.openxmlformats.org/presentationml/2006/ole">
            <p:oleObj spid="_x0000_s2050" name="Equation" r:id="rId4" imgW="22860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81800" y="1447800"/>
          <a:ext cx="431800" cy="314036"/>
        </p:xfrm>
        <a:graphic>
          <a:graphicData uri="http://schemas.openxmlformats.org/presentationml/2006/ole">
            <p:oleObj spid="_x0000_s2051" name="Equation" r:id="rId5" imgW="279360" imgH="203040" progId="Equation.3">
              <p:embed/>
            </p:oleObj>
          </a:graphicData>
        </a:graphic>
      </p:graphicFrame>
      <p:pic>
        <p:nvPicPr>
          <p:cNvPr id="9" name="Picture 8" descr="300px-M87_j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954" y="3200400"/>
            <a:ext cx="2545446" cy="265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28850" y="6066972"/>
          <a:ext cx="438150" cy="333828"/>
        </p:xfrm>
        <a:graphic>
          <a:graphicData uri="http://schemas.openxmlformats.org/presentationml/2006/ole">
            <p:oleObj spid="_x0000_s2052" name="Equation" r:id="rId7" imgW="266400" imgH="2030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19400" y="6081486"/>
          <a:ext cx="419100" cy="319314"/>
        </p:xfrm>
        <a:graphic>
          <a:graphicData uri="http://schemas.openxmlformats.org/presentationml/2006/ole">
            <p:oleObj spid="_x0000_s2053" name="Equation" r:id="rId8" imgW="266400" imgH="2030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349999" y="6086763"/>
          <a:ext cx="431801" cy="314037"/>
        </p:xfrm>
        <a:graphic>
          <a:graphicData uri="http://schemas.openxmlformats.org/presentationml/2006/ole">
            <p:oleObj spid="_x0000_s2054" name="Equation" r:id="rId9" imgW="279360" imgH="2030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6600" y="601980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smtClean="0"/>
              <a:t>eV</a:t>
            </a:r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6731272" y="603146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smtClean="0"/>
              <a:t>eV</a:t>
            </a:r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2590800" y="6019800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smtClean="0"/>
              <a:t>-</a:t>
            </a: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752600" y="6096000"/>
            <a:ext cx="304800" cy="22860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867400" y="6096000"/>
            <a:ext cx="304800" cy="22860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D88-C672-4F9E-897B-47B05EC46219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pic>
        <p:nvPicPr>
          <p:cNvPr id="20" name="Picture 19" descr="6_19859ff34fd03d00777232e2520ce83f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4486" y="3200400"/>
            <a:ext cx="2673298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G</a:t>
            </a:r>
            <a:r>
              <a:rPr lang="sr-Latn-RS" sz="2800" b="1" smtClean="0"/>
              <a:t>alaktičke koordinate </a:t>
            </a:r>
            <a:endParaRPr lang="en-US" sz="2800" b="1"/>
          </a:p>
        </p:txBody>
      </p:sp>
      <p:pic>
        <p:nvPicPr>
          <p:cNvPr id="6" name="Picture 5" descr="page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05000"/>
            <a:ext cx="4495800" cy="407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D002-677F-4F6C-99E3-F79F65CF74E7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dina.jp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4" name="Picture 13" descr="skyplot_label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810000"/>
            <a:ext cx="5357574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Difu</a:t>
            </a:r>
            <a:r>
              <a:rPr lang="sr-Latn-RS" sz="2800" b="1" smtClean="0"/>
              <a:t>zno </a:t>
            </a:r>
            <a:r>
              <a:rPr lang="el-GR" sz="2800" b="1" smtClean="0"/>
              <a:t>γ</a:t>
            </a:r>
            <a:r>
              <a:rPr lang="sr-Latn-RS" sz="2800" b="1" smtClean="0"/>
              <a:t>-zračenje</a:t>
            </a:r>
            <a:endParaRPr lang="en-US" sz="2800" b="1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69870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200000"/>
              </a:lnSpc>
              <a:buFont typeface="Courier New" pitchFamily="49" charset="0"/>
              <a:buChar char="o"/>
            </a:pPr>
            <a:r>
              <a:rPr lang="sr-Latn-CS" sz="2000" smtClean="0"/>
              <a:t>Nastaje u interakciji kosmičkih zraka i međuzvezdanog gasa: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Ø"/>
            </a:pPr>
            <a:r>
              <a:rPr lang="sr-Latn-CS" sz="2000" smtClean="0"/>
              <a:t>     +</a:t>
            </a:r>
            <a:r>
              <a:rPr lang="sr-Latn-CS" sz="2000" i="1" smtClean="0"/>
              <a:t> H → p </a:t>
            </a:r>
            <a:r>
              <a:rPr lang="sr-Latn-CS" sz="2000" smtClean="0"/>
              <a:t>+</a:t>
            </a:r>
            <a:r>
              <a:rPr lang="sr-Latn-CS" sz="2000" i="1" smtClean="0"/>
              <a:t> H </a:t>
            </a:r>
            <a:r>
              <a:rPr lang="sr-Latn-CS" sz="2000" smtClean="0"/>
              <a:t>+   </a:t>
            </a:r>
            <a:r>
              <a:rPr lang="sr-Latn-CS" sz="2000" i="1" smtClean="0"/>
              <a:t>  → p </a:t>
            </a:r>
            <a:r>
              <a:rPr lang="sr-Latn-CS" sz="2000" smtClean="0"/>
              <a:t>+</a:t>
            </a:r>
            <a:r>
              <a:rPr lang="sr-Latn-CS" sz="2000" i="1" smtClean="0"/>
              <a:t> H </a:t>
            </a:r>
            <a:r>
              <a:rPr lang="sr-Latn-CS" sz="2000" smtClean="0"/>
              <a:t>+</a:t>
            </a:r>
            <a:r>
              <a:rPr lang="sr-Latn-CS" sz="2000" i="1" smtClean="0"/>
              <a:t> 2γ </a:t>
            </a:r>
            <a:r>
              <a:rPr lang="sr-Latn-CS" sz="2000" smtClean="0"/>
              <a:t>;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sr-Latn-CS" sz="2000" smtClean="0"/>
              <a:t>     +</a:t>
            </a:r>
            <a:r>
              <a:rPr lang="sr-Latn-CS" sz="2000" i="1" smtClean="0"/>
              <a:t> foton (CMB ili optički) → e </a:t>
            </a:r>
            <a:r>
              <a:rPr lang="sr-Latn-CS" sz="2000" smtClean="0"/>
              <a:t>+</a:t>
            </a:r>
            <a:r>
              <a:rPr lang="sr-Latn-CS" sz="2000" i="1" smtClean="0"/>
              <a:t> γ</a:t>
            </a:r>
            <a:r>
              <a:rPr lang="sr-Latn-CS" sz="2000" smtClean="0"/>
              <a:t> ;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sr-Latn-CS" sz="2000" i="1" smtClean="0"/>
              <a:t>      → e </a:t>
            </a:r>
            <a:r>
              <a:rPr lang="sr-Latn-CS" sz="2000" smtClean="0"/>
              <a:t>+</a:t>
            </a:r>
            <a:r>
              <a:rPr lang="sr-Latn-CS" sz="2000" i="1" smtClean="0"/>
              <a:t> γ</a:t>
            </a:r>
            <a:r>
              <a:rPr lang="sr-Latn-CS" sz="2000" smtClean="0"/>
              <a:t> .</a:t>
            </a:r>
            <a:endParaRPr lang="en-US" sz="20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19200" y="2133600"/>
          <a:ext cx="247650" cy="297180"/>
        </p:xfrm>
        <a:graphic>
          <a:graphicData uri="http://schemas.openxmlformats.org/presentationml/2006/ole">
            <p:oleObj spid="_x0000_s3074" name="Equation" r:id="rId6" imgW="19044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95600" y="2128520"/>
          <a:ext cx="323850" cy="345440"/>
        </p:xfrm>
        <a:graphic>
          <a:graphicData uri="http://schemas.openxmlformats.org/presentationml/2006/ole">
            <p:oleObj spid="_x0000_s3075" name="Equation" r:id="rId7" imgW="190440" imgH="203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2667000"/>
          <a:ext cx="228600" cy="304800"/>
        </p:xfrm>
        <a:graphic>
          <a:graphicData uri="http://schemas.openxmlformats.org/presentationml/2006/ole">
            <p:oleObj spid="_x0000_s3076" name="Equation" r:id="rId8" imgW="152280" imgH="20304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219200" y="3124200"/>
          <a:ext cx="228600" cy="304800"/>
        </p:xfrm>
        <a:graphic>
          <a:graphicData uri="http://schemas.openxmlformats.org/presentationml/2006/ole">
            <p:oleObj spid="_x0000_s3077" name="Equation" r:id="rId9" imgW="152280" imgH="203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73044" y="2114490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P</a:t>
            </a:r>
            <a:r>
              <a:rPr lang="sr-Latn-RS" sz="2000" smtClean="0"/>
              <a:t>ionski udeo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5540803" y="2895600"/>
            <a:ext cx="177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L</a:t>
            </a:r>
            <a:r>
              <a:rPr lang="sr-Latn-RS" sz="2000" smtClean="0"/>
              <a:t>eptonski udeo</a:t>
            </a:r>
            <a:endParaRPr lang="en-US" sz="2000"/>
          </a:p>
        </p:txBody>
      </p:sp>
      <p:sp>
        <p:nvSpPr>
          <p:cNvPr id="18" name="Chevron 17"/>
          <p:cNvSpPr/>
          <p:nvPr/>
        </p:nvSpPr>
        <p:spPr>
          <a:xfrm>
            <a:off x="4953000" y="2819400"/>
            <a:ext cx="457200" cy="609600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953000" y="2209800"/>
            <a:ext cx="457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3yr_allsky_LAT 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3810000"/>
            <a:ext cx="5181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F44A-CE18-4DBE-B9DF-2573D3493D6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5" name="Picture 14" descr="360px-Cosmic_ray_flux_versus_particle_energy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362200"/>
            <a:ext cx="3238500" cy="388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S</a:t>
            </a:r>
            <a:r>
              <a:rPr lang="sr-Latn-RS" sz="2800" b="1" smtClean="0"/>
              <a:t>pektar kosmičkog i difuznog </a:t>
            </a:r>
            <a:r>
              <a:rPr lang="el-GR" sz="2800" b="1" smtClean="0"/>
              <a:t>γ</a:t>
            </a:r>
            <a:r>
              <a:rPr lang="sr-Latn-RS" sz="2800" b="1" smtClean="0"/>
              <a:t>-zračenja</a:t>
            </a: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783196" y="1657290"/>
            <a:ext cx="317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S</a:t>
            </a:r>
            <a:r>
              <a:rPr lang="sr-Latn-RS" sz="2000" b="1" smtClean="0"/>
              <a:t>pektar kosmičkog zračenja</a:t>
            </a:r>
            <a:endParaRPr lang="en-US" sz="2000" b="1"/>
          </a:p>
        </p:txBody>
      </p:sp>
      <p:sp>
        <p:nvSpPr>
          <p:cNvPr id="5" name="TextBox 4"/>
          <p:cNvSpPr txBox="1"/>
          <p:nvPr/>
        </p:nvSpPr>
        <p:spPr>
          <a:xfrm>
            <a:off x="5270917" y="1657290"/>
            <a:ext cx="318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S</a:t>
            </a:r>
            <a:r>
              <a:rPr lang="sr-Latn-RS" sz="2000" b="1" smtClean="0"/>
              <a:t>pektar difuznog </a:t>
            </a:r>
            <a:r>
              <a:rPr lang="el-GR" sz="2000" b="1" smtClean="0"/>
              <a:t>γ</a:t>
            </a:r>
            <a:r>
              <a:rPr lang="sr-Latn-RS" sz="2000" b="1" smtClean="0"/>
              <a:t>-zračenja:</a:t>
            </a:r>
            <a:endParaRPr lang="en-US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5029200" y="2362200"/>
            <a:ext cx="3658759" cy="2199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ea typeface="Cambria Math" pitchFamily="18" charset="0"/>
              </a:rPr>
              <a:t>N</a:t>
            </a:r>
            <a:r>
              <a:rPr lang="sr-Latn-RS" sz="2000" dirty="0" smtClean="0">
                <a:ea typeface="Cambria Math" pitchFamily="18" charset="0"/>
              </a:rPr>
              <a:t>a većim energijama (</a:t>
            </a:r>
            <a:r>
              <a:rPr lang="sr-Latn-CS" sz="2000" dirty="0" smtClean="0">
                <a:latin typeface="Cambria Math" pitchFamily="18" charset="0"/>
                <a:ea typeface="Cambria Math" pitchFamily="18" charset="0"/>
              </a:rPr>
              <a:t>≳ </a:t>
            </a:r>
            <a:r>
              <a:rPr lang="sr-Latn-RS" sz="2000" dirty="0" smtClean="0">
                <a:ea typeface="Cambria Math" pitchFamily="18" charset="0"/>
              </a:rPr>
              <a:t>1</a:t>
            </a:r>
            <a:r>
              <a:rPr lang="en-US" sz="2000" dirty="0" smtClean="0">
                <a:ea typeface="Cambria Math" pitchFamily="18" charset="0"/>
              </a:rPr>
              <a:t>0</a:t>
            </a:r>
            <a:r>
              <a:rPr lang="sr-Latn-RS" sz="2000" dirty="0" smtClean="0">
                <a:ea typeface="Cambria Math" pitchFamily="18" charset="0"/>
              </a:rPr>
              <a:t> GeV):</a:t>
            </a:r>
          </a:p>
          <a:p>
            <a:pPr>
              <a:lnSpc>
                <a:spcPct val="200000"/>
              </a:lnSpc>
            </a:pPr>
            <a:r>
              <a:rPr lang="sr-Latn-RS" sz="2000" dirty="0" smtClean="0">
                <a:ea typeface="Cambria Math" pitchFamily="18" charset="0"/>
              </a:rPr>
              <a:t>  1. Dominira pionski udeo</a:t>
            </a:r>
            <a:r>
              <a:rPr lang="sr-Latn-CS" sz="20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sr-Latn-CS" sz="2000" dirty="0" smtClean="0"/>
              <a:t>  2. Pionski spektar spektar teži </a:t>
            </a:r>
          </a:p>
          <a:p>
            <a:pPr>
              <a:lnSpc>
                <a:spcPct val="150000"/>
              </a:lnSpc>
            </a:pPr>
            <a:r>
              <a:rPr lang="sr-Latn-CS" sz="2000" dirty="0" smtClean="0"/>
              <a:t>      spektru kosmičkog zračenja.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06D-AFBC-4A42-9392-52764BE570F6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81600" y="5105400"/>
            <a:ext cx="3000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i="1" smtClean="0"/>
              <a:t>α</a:t>
            </a:r>
            <a:r>
              <a:rPr lang="sr-Latn-RS" sz="2000" smtClean="0"/>
              <a:t> (spektralni indeks) = 2,75</a:t>
            </a:r>
          </a:p>
          <a:p>
            <a:pPr>
              <a:lnSpc>
                <a:spcPct val="150000"/>
              </a:lnSpc>
            </a:pPr>
            <a:r>
              <a:rPr lang="sr-Latn-RS" sz="2000" smtClean="0"/>
              <a:t>u Sunčevom sistemu.</a:t>
            </a:r>
            <a:endParaRPr lang="en-US" sz="200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64276" y="4121876"/>
            <a:ext cx="228600" cy="2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-762000" y="3352800"/>
            <a:ext cx="304800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zadin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C77C-951C-412F-AFB5-5D4917115EE4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Problematika</a:t>
            </a:r>
            <a:endParaRPr lang="en-US" sz="28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676400"/>
            <a:ext cx="492508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/>
              <a:t>Fermi-LAT</a:t>
            </a: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56252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</a:t>
            </a:r>
            <a:r>
              <a:rPr lang="sr-Latn-RS" sz="2000" dirty="0" smtClean="0"/>
              <a:t>atelit-detektor lansiran 2008. godine;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Meri </a:t>
            </a:r>
            <a:r>
              <a:rPr lang="el-GR" sz="2000" dirty="0" smtClean="0"/>
              <a:t>γ</a:t>
            </a:r>
            <a:r>
              <a:rPr lang="sr-Latn-RS" sz="2000" dirty="0" smtClean="0"/>
              <a:t>-zračenje iz svemira; </a:t>
            </a:r>
          </a:p>
          <a:p>
            <a:pPr>
              <a:lnSpc>
                <a:spcPct val="150000"/>
              </a:lnSpc>
            </a:pPr>
            <a:r>
              <a:rPr lang="sr-Latn-RS" sz="2000" dirty="0" smtClean="0"/>
              <a:t>Energijski opseg: 20 </a:t>
            </a:r>
            <a:r>
              <a:rPr lang="sr-Latn-RS" sz="2000" dirty="0" smtClean="0"/>
              <a:t>MeV do 300 </a:t>
            </a:r>
            <a:r>
              <a:rPr lang="sr-Latn-RS" sz="2000" dirty="0" smtClean="0"/>
              <a:t>GeV (GeV domen). </a:t>
            </a:r>
            <a:endParaRPr lang="sr-Latn-RS" sz="2000" dirty="0" smtClean="0"/>
          </a:p>
        </p:txBody>
      </p:sp>
      <p:pic>
        <p:nvPicPr>
          <p:cNvPr id="5" name="Picture 4" descr="glast08pd1433_cropped_800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209800"/>
            <a:ext cx="1636501" cy="1906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87CE-17BB-433E-8BA6-D294768D3B7A}" type="datetime1">
              <a:rPr lang="en-US" smtClean="0"/>
              <a:pPr/>
              <a:t>4/19/2013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  <p:pic>
        <p:nvPicPr>
          <p:cNvPr id="10" name="Picture 9" descr="GlastMai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408">
            <a:off x="942320" y="3692070"/>
            <a:ext cx="6317317" cy="2167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zadin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27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M</a:t>
            </a:r>
            <a:r>
              <a:rPr lang="sr-Latn-RS" sz="2800" b="1" smtClean="0"/>
              <a:t>ilagro</a:t>
            </a: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120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000" dirty="0" smtClean="0"/>
              <a:t>SAD, 2500 m nadmorske visine;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</a:t>
            </a:r>
            <a:r>
              <a:rPr lang="sr-Latn-RS" sz="2000" dirty="0" smtClean="0"/>
              <a:t>osmatrao na energiji oko 1</a:t>
            </a:r>
            <a:r>
              <a:rPr lang="en-US" sz="2000" dirty="0" smtClean="0"/>
              <a:t>2</a:t>
            </a:r>
            <a:r>
              <a:rPr lang="sr-Latn-RS" sz="2000" dirty="0" smtClean="0"/>
              <a:t> </a:t>
            </a:r>
            <a:r>
              <a:rPr lang="sr-Latn-RS" sz="2000" dirty="0" smtClean="0"/>
              <a:t>TeV (TeV domen);</a:t>
            </a:r>
            <a:endParaRPr lang="sr-Latn-RS" sz="2000" dirty="0" smtClean="0"/>
          </a:p>
          <a:p>
            <a:pPr>
              <a:lnSpc>
                <a:spcPct val="150000"/>
              </a:lnSpc>
            </a:pPr>
            <a:r>
              <a:rPr lang="sr-Latn-RS" sz="2000" dirty="0" smtClean="0"/>
              <a:t>Pogodan za posmatranje difuznog TeV zračenja.</a:t>
            </a:r>
          </a:p>
        </p:txBody>
      </p:sp>
      <p:pic>
        <p:nvPicPr>
          <p:cNvPr id="5122" name="Picture 2" descr="E:\Milos\Work\4. godina\#Zavrsni rad\Slike\milagro_in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773019"/>
            <a:ext cx="4232212" cy="171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394365"/>
            <a:ext cx="4231342" cy="163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2044-D725-46E3-9E62-E780C6F80593}" type="datetime1">
              <a:rPr lang="en-US" smtClean="0"/>
              <a:pPr/>
              <a:t>4/19/2013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Miloš Kovačević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506</Words>
  <Application>Microsoft Office PowerPoint</Application>
  <PresentationFormat>On-screen Show (4:3)</PresentationFormat>
  <Paragraphs>101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Milosq</dc:creator>
  <cp:lastModifiedBy>Milosq</cp:lastModifiedBy>
  <cp:revision>166</cp:revision>
  <dcterms:created xsi:type="dcterms:W3CDTF">2006-08-16T00:00:00Z</dcterms:created>
  <dcterms:modified xsi:type="dcterms:W3CDTF">2013-04-19T18:02:59Z</dcterms:modified>
</cp:coreProperties>
</file>