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4/23/16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6BC043E-22E4-4265-B81B-96318AAE3B05}" type="slidenum">
              <a:rPr lang="en-US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4/23/16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662A17-3DCE-4038-86BD-21730A821A5C}" type="slidenum">
              <a:rPr lang="en-US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b="1" i="1" strike="noStrike">
                <a:solidFill>
                  <a:srgbClr val="000000"/>
                </a:solidFill>
                <a:latin typeface="Calibri Light"/>
              </a:rPr>
              <a:t>DINAMIČKA EVOLUCIJA SEINAJOKI FAMILIJE ASTEROIDA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i="1" strike="noStrike">
                <a:solidFill>
                  <a:srgbClr val="000000"/>
                </a:solidFill>
                <a:latin typeface="Calibri"/>
              </a:rPr>
              <a:t>Vladimir Đošović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2400" i="1" strike="noStrike">
                <a:solidFill>
                  <a:srgbClr val="000000"/>
                </a:solidFill>
                <a:latin typeface="Calibri"/>
              </a:rPr>
              <a:t> dr Bojan Novaković</a:t>
            </a:r>
            <a:endParaRPr/>
          </a:p>
        </p:txBody>
      </p:sp>
      <p:sp>
        <p:nvSpPr>
          <p:cNvPr id="80" name="CustomShape 3"/>
          <p:cNvSpPr/>
          <p:nvPr/>
        </p:nvSpPr>
        <p:spPr>
          <a:xfrm>
            <a:off x="2103480" y="5257800"/>
            <a:ext cx="79844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trike="noStrike">
                <a:solidFill>
                  <a:srgbClr val="000000"/>
                </a:solidFill>
                <a:latin typeface="Calibri"/>
              </a:rPr>
              <a:t> IX STUDENTSKA ASTRONOMSKA RADIONICA Matematički fakultet Univerzeta u Beogradu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 Beograd </a:t>
            </a:r>
            <a:r>
              <a:rPr lang="en-US" sz="2000" i="1" strike="noStrike">
                <a:solidFill>
                  <a:srgbClr val="000000"/>
                </a:solidFill>
                <a:latin typeface="Calibri"/>
              </a:rPr>
              <a:t>23. April 2016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i="1" strike="noStrike">
                <a:solidFill>
                  <a:srgbClr val="000000"/>
                </a:solidFill>
                <a:latin typeface="Calibri"/>
              </a:rPr>
              <a:t>Udruženje Milutina Milankovića, Pop Lukina 1b</a:t>
            </a:r>
            <a:endParaRPr/>
          </a:p>
        </p:txBody>
      </p:sp>
      <p:pic>
        <p:nvPicPr>
          <p:cNvPr id="81" name="Picture 4"/>
          <p:cNvPicPr/>
          <p:nvPr/>
        </p:nvPicPr>
        <p:blipFill>
          <a:blip r:embed="rId2"/>
          <a:stretch/>
        </p:blipFill>
        <p:spPr>
          <a:xfrm>
            <a:off x="215640" y="64440"/>
            <a:ext cx="2347920" cy="277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25480" y="291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SEKULARNA REZONANCA SA CERESOM</a:t>
            </a:r>
            <a:endParaRPr/>
          </a:p>
        </p:txBody>
      </p:sp>
      <p:pic>
        <p:nvPicPr>
          <p:cNvPr id="103" name="Content Placeholder 3"/>
          <p:cNvPicPr/>
          <p:nvPr/>
        </p:nvPicPr>
        <p:blipFill>
          <a:blip r:embed="rId2"/>
          <a:stretch/>
        </p:blipFill>
        <p:spPr>
          <a:xfrm>
            <a:off x="5461560" y="1690560"/>
            <a:ext cx="6526080" cy="45680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1056240" y="2009160"/>
            <a:ext cx="4339800" cy="43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Motivacija za ovaj rad potiče od skorašnjih rezultata o sekularnoj rezonanci sa Ceresom.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Za ovu rezonancu je pronađeno da prolazi i kroz Seinajoki familiju.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DINAMIČKI MODELI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2 dinamička modela su korišćena u integracijama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U ova 2 modela nisu bile uključene unutrašnje planete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U oba modela je uključen Jarkovski efekat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Integracije su vršene za interval vremena od 200 miliona godina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POČETNI USLOVI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5708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 dirty="0" err="1" smtClean="0">
                <a:solidFill>
                  <a:srgbClr val="000000"/>
                </a:solidFill>
                <a:latin typeface="Calibri"/>
              </a:rPr>
              <a:t>Gausove</a:t>
            </a:r>
            <a:r>
              <a:rPr lang="en-US" sz="2800" strike="noStrike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jednačine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određuju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početnu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elipsu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Ova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elipsa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predstavlja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maksimalnu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disperziju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fragmenata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odmah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nakon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katastrofičnog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trike="noStrike" dirty="0" err="1">
                <a:solidFill>
                  <a:srgbClr val="000000"/>
                </a:solidFill>
                <a:latin typeface="Calibri"/>
              </a:rPr>
              <a:t>sudara</a:t>
            </a:r>
            <a:r>
              <a:rPr lang="en-US" sz="2800" strike="noStrike" dirty="0">
                <a:solidFill>
                  <a:srgbClr val="000000"/>
                </a:solidFill>
                <a:latin typeface="Calibri"/>
              </a:rPr>
              <a:t> 2 asteroid.</a:t>
            </a:r>
            <a:endParaRPr dirty="0"/>
          </a:p>
        </p:txBody>
      </p:sp>
      <p:pic>
        <p:nvPicPr>
          <p:cNvPr id="109" name="Picture 3"/>
          <p:cNvPicPr/>
          <p:nvPr/>
        </p:nvPicPr>
        <p:blipFill>
          <a:blip r:embed="rId2"/>
          <a:stretch/>
        </p:blipFill>
        <p:spPr>
          <a:xfrm>
            <a:off x="2264040" y="1690560"/>
            <a:ext cx="7663680" cy="3206520"/>
          </a:xfrm>
          <a:prstGeom prst="rect">
            <a:avLst/>
          </a:prstGeom>
          <a:ln>
            <a:noFill/>
          </a:ln>
        </p:spPr>
      </p:pic>
      <p:pic>
        <p:nvPicPr>
          <p:cNvPr id="110" name="Picture 4"/>
          <p:cNvPicPr/>
          <p:nvPr/>
        </p:nvPicPr>
        <p:blipFill>
          <a:blip r:embed="rId3"/>
          <a:stretch/>
        </p:blipFill>
        <p:spPr>
          <a:xfrm>
            <a:off x="3256920" y="1351440"/>
            <a:ext cx="5847840" cy="409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IMPLEMENTACIJA EFEKTA JARKOVSKOG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Jarkovski efekat je obrnuto proporcionalan prečniku asteroid.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Broj fiktivnih asteroida koji su korišćeni za integraciju odgovara broju članova realne familije.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Kao i broj tako i veličina fiktivnih asteroida odgovara veličinama asteroida realne familije.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21553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REZULTATI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ZAKLJUČAK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Ceres je veoma važan za evoluciju familije.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Veliki deo familije je ostao objašnjen.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Šta nije objašnjeno?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Seinajoki je nastala od dve familije?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Uticaj unutrašnjih planeta?</a:t>
            </a:r>
            <a:endParaRPr/>
          </a:p>
        </p:txBody>
      </p:sp>
      <p:pic>
        <p:nvPicPr>
          <p:cNvPr id="118" name="Picture 3"/>
          <p:cNvPicPr/>
          <p:nvPr/>
        </p:nvPicPr>
        <p:blipFill>
          <a:blip r:embed="rId2"/>
          <a:stretch/>
        </p:blipFill>
        <p:spPr>
          <a:xfrm>
            <a:off x="6399360" y="3222360"/>
            <a:ext cx="4953960" cy="346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SADRŽAJ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Šta su familije asteroida?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Zašto su nam one važne?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Evolucija familija asteroida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Cilj ovog rada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Sekularna rezonanca sa Ceresom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Dinamički modeli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Rezultati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Zaključak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79" y="2006221"/>
            <a:ext cx="6811370" cy="308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ŠTA SU FAMILIJE ASTEROIDA?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Familija asteroida je grupa asteroida koji imaju iste orbitalne parametre, veliku poluosu, ekscentricitet i inklinaciju. Familije su produkt sudara dva asteroida.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Zašto fragmenti nakon sudara ostaju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blizu jedan drugom?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Kako prepoznajemo familije asteroida?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87" name="Picture 3"/>
          <p:cNvPicPr/>
          <p:nvPr/>
        </p:nvPicPr>
        <p:blipFill>
          <a:blip r:embed="rId2"/>
          <a:stretch/>
        </p:blipFill>
        <p:spPr>
          <a:xfrm>
            <a:off x="7078320" y="3018960"/>
            <a:ext cx="4113000" cy="329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ZAŠTO SU NAM ONE VAŽNE?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Količina energije koju je nemoguće proizvesti na Zemlji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Sudarna evolucija glavnog asteroidnog prstena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Kompozicija roditeljskog tela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Familije su povezane sa skoro svim oblastima proučavanja asteroida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DINAMIČKA EVOLUCIJA FAMILIJA ASTEROIDA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Evolucija orbitalnih elemenata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Gravitacioni efekti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Negravitacioni efekti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92" name="Picture 3"/>
          <p:cNvPicPr/>
          <p:nvPr/>
        </p:nvPicPr>
        <p:blipFill>
          <a:blip r:embed="rId2"/>
          <a:stretch/>
        </p:blipFill>
        <p:spPr>
          <a:xfrm>
            <a:off x="6303960" y="1578240"/>
            <a:ext cx="5508000" cy="3029040"/>
          </a:xfrm>
          <a:prstGeom prst="rect">
            <a:avLst/>
          </a:prstGeom>
          <a:ln>
            <a:noFill/>
          </a:ln>
        </p:spPr>
      </p:pic>
      <p:pic>
        <p:nvPicPr>
          <p:cNvPr id="93" name="Picture 4"/>
          <p:cNvPicPr/>
          <p:nvPr/>
        </p:nvPicPr>
        <p:blipFill>
          <a:blip r:embed="rId3"/>
          <a:stretch/>
        </p:blipFill>
        <p:spPr>
          <a:xfrm>
            <a:off x="274680" y="4469040"/>
            <a:ext cx="6028920" cy="218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CILJ OVOG RADA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Rekonstruisati neobičan i kompleksan oblik Seinajoki familije asteroid.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i="1" strike="noStrike">
                <a:solidFill>
                  <a:srgbClr val="000000"/>
                </a:solidFill>
                <a:latin typeface="Calibri Light"/>
              </a:rPr>
              <a:t>(1521) SEINAJOKI FAMILIJA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Familija je smeštena na spoljašnjem delu glavnog asteroidnog prstena.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Velika poluosa familije je 2.83-2.9 AJ, orbitalna inklinacija familije je prilično velika, oko 15 stepeni, sa srednjim ekscentricitetom od 0.12.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Unutrašnja granica familije, gledano po velikoj poluosi, ograničena je sa snažnom rezonancom u srednjem kretanju 5:2 sa Jupiterom.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Familija se sastoji od asteroida S tipa.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Seinajoki familija asteroida poznata je kao i Brazilija.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99" name="Content Placeholder 3"/>
          <p:cNvPicPr/>
          <p:nvPr/>
        </p:nvPicPr>
        <p:blipFill>
          <a:blip r:embed="rId2"/>
          <a:stretch/>
        </p:blipFill>
        <p:spPr>
          <a:xfrm>
            <a:off x="1197720" y="0"/>
            <a:ext cx="97959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101" name="Content Placeholder 3"/>
          <p:cNvPicPr/>
          <p:nvPr/>
        </p:nvPicPr>
        <p:blipFill>
          <a:blip r:embed="rId2"/>
          <a:stretch/>
        </p:blipFill>
        <p:spPr>
          <a:xfrm>
            <a:off x="1197360" y="0"/>
            <a:ext cx="97966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369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StarSymbol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vladimir</cp:lastModifiedBy>
  <cp:revision>4</cp:revision>
  <dcterms:modified xsi:type="dcterms:W3CDTF">2016-04-23T12:42:28Z</dcterms:modified>
</cp:coreProperties>
</file>