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94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DCDC5-8634-43F4-BF16-94D9A2F382E4}" type="datetimeFigureOut">
              <a:rPr lang="en-US" smtClean="0"/>
              <a:t>11/17/2017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4E619A-2A36-4C3A-9F4B-856D0D0B05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1926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EFCF0E-3AEE-47A1-AC7F-04CA9F0834AD}" type="datetimeFigureOut">
              <a:rPr lang="en-US" smtClean="0"/>
              <a:t>11/17/2017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DFA1CB-95D3-4AA1-B330-75E2DA4334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6096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FA1CB-95D3-4AA1-B330-75E2DA43347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60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E25D-38E4-4B1E-8BE9-8EB301F20D09}" type="datetime1">
              <a:rPr lang="en-US" altLang="ko-KR" smtClean="0"/>
              <a:t>11/17/2017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Novi Sad 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5368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BC2C9-A15C-4017-85C2-B18425FEAE7C}" type="datetime1">
              <a:rPr lang="en-US" altLang="ko-KR" smtClean="0"/>
              <a:t>11/17/2017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Novi Sad 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1001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52736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8062A-60FB-43C8-819E-73889C71E62A}" type="datetime1">
              <a:rPr lang="en-US" altLang="ko-KR" smtClean="0"/>
              <a:t>11/17/2017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Novi Sad 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D0A87-86D5-4AB2-B5E7-5075CCA9AEE1}" type="datetime1">
              <a:rPr lang="en-US" altLang="ko-KR" smtClean="0"/>
              <a:t>11/17/2017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Novi Sad 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9799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51BFE-7461-4CE8-821C-32D6201591A5}" type="datetime1">
              <a:rPr lang="en-US" altLang="ko-KR" smtClean="0"/>
              <a:t>11/17/2017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Novi Sad 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590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75FC-9082-4B65-B85F-C0FF64EB9428}" type="datetime1">
              <a:rPr lang="en-US" altLang="ko-KR" smtClean="0"/>
              <a:t>11/17/2017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Novi Sad </a:t>
            </a:r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4140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6EF27-D30A-49EE-B178-3485F206A488}" type="datetime1">
              <a:rPr lang="en-US" altLang="ko-KR" smtClean="0"/>
              <a:t>11/17/2017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Novi Sad </a:t>
            </a:r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873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6343-6080-47B0-9D53-CDBEBF8B42B0}" type="datetime1">
              <a:rPr lang="en-US" altLang="ko-KR" smtClean="0"/>
              <a:t>11/17/2017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Novi Sad </a:t>
            </a: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03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E932F-4E13-4053-A405-9B44C91EF671}" type="datetime1">
              <a:rPr lang="en-US" altLang="ko-KR" smtClean="0"/>
              <a:t>11/17/2017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Novi Sad 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6782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F76C1-DA3C-4BCD-B153-51B982E67A63}" type="datetime1">
              <a:rPr lang="en-US" altLang="ko-KR" smtClean="0"/>
              <a:t>11/17/2017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Novi Sad 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8806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ko-KR" dirty="0" smtClean="0"/>
              <a:t> Click to edit Master title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73935-B65A-4DC4-A4F7-F93463243332}" type="datetime1">
              <a:rPr lang="en-US" altLang="ko-KR" smtClean="0"/>
              <a:t>11/17/2017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dirty="0" smtClean="0"/>
              <a:t>Novi Sad 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g"/><Relationship Id="rId4" Type="http://schemas.openxmlformats.org/officeDocument/2006/relationships/image" Target="../media/image181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5536" y="0"/>
            <a:ext cx="1368152" cy="1412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4005064"/>
            <a:ext cx="6156176" cy="1944216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6000"/>
                  <a:lumOff val="4000"/>
                  <a:alpha val="62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23528" y="5255082"/>
            <a:ext cx="5436096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Marina </a:t>
            </a:r>
            <a:r>
              <a:rPr kumimoji="0" lang="sr-Latn-RS" altLang="ko-KR" sz="14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Pavlović</a:t>
            </a:r>
            <a:endParaRPr kumimoji="0" lang="en-US" altLang="ko-KR" sz="1400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</a:rPr>
              <a:t>Department of Physics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Faculty of Sciences, University of Novi Sad</a:t>
            </a:r>
            <a:endParaRPr kumimoji="0" lang="en-US" altLang="ko-KR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88032" y="4046601"/>
            <a:ext cx="543609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3600" b="1" noProof="1" smtClean="0">
                <a:solidFill>
                  <a:schemeClr val="bg1">
                    <a:lumMod val="95000"/>
                  </a:schemeClr>
                </a:solidFill>
                <a:effectLst>
                  <a:glow rad="203200">
                    <a:schemeClr val="tx1">
                      <a:alpha val="10000"/>
                    </a:schemeClr>
                  </a:glow>
                </a:effectLst>
                <a:latin typeface="Arial" pitchFamily="34" charset="0"/>
                <a:ea typeface="맑은 고딕" pitchFamily="50" charset="-127"/>
                <a:cs typeface="Arial" pitchFamily="34" charset="0"/>
              </a:rPr>
              <a:t>Virial theorem in astrophysics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251520" y="316226"/>
            <a:ext cx="1296144" cy="307777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altLang="ko-KR" sz="1400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6328"/>
            <a:ext cx="1080120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16778"/>
            <a:ext cx="7596336" cy="1052736"/>
          </a:xfrm>
        </p:spPr>
        <p:txBody>
          <a:bodyPr/>
          <a:lstStyle/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Stability </a:t>
            </a:r>
            <a:r>
              <a:rPr lang="en-US" sz="2400" dirty="0"/>
              <a:t>of </a:t>
            </a:r>
            <a:r>
              <a:rPr lang="en-US" sz="2400" dirty="0" smtClean="0"/>
              <a:t>a Neutron </a:t>
            </a:r>
            <a:r>
              <a:rPr lang="en-US" sz="2400" dirty="0"/>
              <a:t>Star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03902" y="1340768"/>
            <a:ext cx="74523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 The </a:t>
            </a:r>
            <a:r>
              <a:rPr lang="en-US" dirty="0"/>
              <a:t>electrons achieve relativistic </a:t>
            </a:r>
            <a:r>
              <a:rPr lang="en-US" dirty="0" smtClean="0"/>
              <a:t>velocities.</a:t>
            </a:r>
          </a:p>
          <a:p>
            <a:r>
              <a:rPr lang="en-US" dirty="0" smtClean="0"/>
              <a:t>-  Let </a:t>
            </a:r>
            <a:r>
              <a:rPr lang="en-US" dirty="0"/>
              <a:t>us ignore the effects of general relativity and just consider the </a:t>
            </a:r>
            <a:endParaRPr lang="en-US" dirty="0" smtClean="0"/>
          </a:p>
          <a:p>
            <a:r>
              <a:rPr lang="en-US" dirty="0" smtClean="0"/>
              <a:t>   special </a:t>
            </a:r>
            <a:r>
              <a:rPr lang="en-US" dirty="0"/>
              <a:t>relativistic </a:t>
            </a:r>
            <a:r>
              <a:rPr lang="en-US" dirty="0" smtClean="0"/>
              <a:t>Virial theorem.</a:t>
            </a:r>
          </a:p>
          <a:p>
            <a:r>
              <a:rPr lang="en-US" dirty="0" smtClean="0"/>
              <a:t>-  Stability </a:t>
            </a:r>
            <a:r>
              <a:rPr lang="en-US" dirty="0"/>
              <a:t>conditions: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671035" y="2996952"/>
                <a:ext cx="6912768" cy="991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&gt;4.3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1035" y="2996952"/>
                <a:ext cx="6912768" cy="99168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372758" y="4600766"/>
            <a:ext cx="72368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R</a:t>
            </a:r>
            <a:r>
              <a:rPr lang="en-US" baseline="-25000" dirty="0" smtClean="0"/>
              <a:t>o </a:t>
            </a:r>
            <a:r>
              <a:rPr lang="en-US" dirty="0"/>
              <a:t>for a neutron star would have to be greater than </a:t>
            </a:r>
            <a:r>
              <a:rPr lang="en-US" dirty="0" smtClean="0"/>
              <a:t>about 12km</a:t>
            </a:r>
          </a:p>
          <a:p>
            <a:r>
              <a:rPr lang="en-US" dirty="0" smtClean="0"/>
              <a:t>-  The </a:t>
            </a:r>
            <a:r>
              <a:rPr lang="en-US" dirty="0"/>
              <a:t>effects of magnetic fields and rotation are qualitatively the </a:t>
            </a:r>
            <a:endParaRPr lang="en-US" dirty="0" smtClean="0"/>
          </a:p>
          <a:p>
            <a:r>
              <a:rPr lang="en-US" dirty="0" smtClean="0"/>
              <a:t>   same </a:t>
            </a:r>
            <a:r>
              <a:rPr lang="en-US" dirty="0"/>
              <a:t>for neutron stars as for white dwarfs.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/>
                </a:solidFill>
              </a:rPr>
              <a:t>Novi Sad 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>
                <a:solidFill>
                  <a:schemeClr val="tx1"/>
                </a:solidFill>
              </a:rPr>
              <a:t>10</a:t>
            </a:fld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7710" y="0"/>
            <a:ext cx="1035732" cy="1069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35" y="163045"/>
            <a:ext cx="817683" cy="817683"/>
          </a:xfrm>
          <a:prstGeom prst="rect">
            <a:avLst/>
          </a:prstGeom>
        </p:spPr>
      </p:pic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282853" y="6356350"/>
            <a:ext cx="990589" cy="365125"/>
          </a:xfrm>
        </p:spPr>
        <p:txBody>
          <a:bodyPr/>
          <a:lstStyle/>
          <a:p>
            <a:fld id="{8B1C263E-9C63-460B-BF02-60ADD7D959B2}" type="datetime1">
              <a:rPr lang="en-US" altLang="ko-KR" smtClean="0">
                <a:solidFill>
                  <a:schemeClr val="tx1"/>
                </a:solidFill>
              </a:rPr>
              <a:t>11/17/2017</a:t>
            </a:fld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84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32" t="4019" r="14323" b="38804"/>
          <a:stretch/>
        </p:blipFill>
        <p:spPr>
          <a:xfrm>
            <a:off x="2693773" y="4310686"/>
            <a:ext cx="4893276" cy="2547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8192" y="0"/>
            <a:ext cx="7524328" cy="1052736"/>
          </a:xfrm>
        </p:spPr>
        <p:txBody>
          <a:bodyPr>
            <a:noAutofit/>
          </a:bodyPr>
          <a:lstStyle/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Applications </a:t>
            </a:r>
            <a:r>
              <a:rPr lang="en-US" sz="2400" dirty="0"/>
              <a:t>of the </a:t>
            </a:r>
            <a:r>
              <a:rPr lang="en-US" sz="2400" noProof="1"/>
              <a:t>Virial</a:t>
            </a:r>
            <a:r>
              <a:rPr lang="en-US" sz="2400" dirty="0"/>
              <a:t> Theorem </a:t>
            </a:r>
            <a:r>
              <a:rPr lang="sr-Latn-RS" sz="2400" dirty="0"/>
              <a:t>in modern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sr-Latn-RS" sz="2400" dirty="0" smtClean="0"/>
              <a:t>physics</a:t>
            </a:r>
            <a:r>
              <a:rPr lang="en-US" sz="2400" dirty="0" smtClean="0"/>
              <a:t>: Temperature </a:t>
            </a:r>
            <a:r>
              <a:rPr lang="en-US" sz="2400" dirty="0"/>
              <a:t>of the interior of a star</a:t>
            </a:r>
            <a:r>
              <a:rPr lang="en-US" dirty="0"/>
              <a:t/>
            </a:r>
            <a:br>
              <a:rPr lang="en-US" dirty="0"/>
            </a:b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619672" y="1196752"/>
                <a:ext cx="7344816" cy="20241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-  Planck </a:t>
                </a:r>
                <a:r>
                  <a:rPr lang="en-US" dirty="0"/>
                  <a:t>Quantum Theory of </a:t>
                </a:r>
                <a:r>
                  <a:rPr lang="en-US" dirty="0" smtClean="0"/>
                  <a:t>Radiation.</a:t>
                </a:r>
              </a:p>
              <a:p>
                <a:r>
                  <a:rPr lang="en-US" dirty="0" smtClean="0"/>
                  <a:t>-  Most </a:t>
                </a:r>
                <a:r>
                  <a:rPr lang="en-US" dirty="0"/>
                  <a:t>effectively </a:t>
                </a:r>
                <a:r>
                  <a:rPr lang="en-US" dirty="0" smtClean="0"/>
                  <a:t>using </a:t>
                </a:r>
                <a:r>
                  <a:rPr lang="en-US" dirty="0"/>
                  <a:t>the Virial </a:t>
                </a:r>
                <a:r>
                  <a:rPr lang="en-US" dirty="0" smtClean="0"/>
                  <a:t>Theorem.</a:t>
                </a:r>
              </a:p>
              <a:p>
                <a:r>
                  <a:rPr lang="en-US" dirty="0" smtClean="0"/>
                  <a:t>-  Gravitational </a:t>
                </a:r>
                <a:r>
                  <a:rPr lang="en-US" dirty="0"/>
                  <a:t>potential </a:t>
                </a:r>
                <a:r>
                  <a:rPr lang="en-US" dirty="0" smtClean="0"/>
                  <a:t>energy:     </a:t>
                </a:r>
                <a14:m>
                  <m:oMath xmlns:m="http://schemas.openxmlformats.org/officeDocument/2006/math">
                    <m:r>
                      <a:rPr lang="en-US" i="1" noProof="1" dirty="0" smtClean="0">
                        <a:solidFill>
                          <a:schemeClr val="tx1"/>
                        </a:solidFill>
                        <a:latin typeface="Cambria Math"/>
                      </a:rPr>
                      <m:t>𝑉</m:t>
                    </m:r>
                    <m:r>
                      <a:rPr lang="en-US" i="1" noProof="1" dirty="0" smtClean="0">
                        <a:solidFill>
                          <a:schemeClr val="tx1"/>
                        </a:solidFill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i="1" noProof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 noProof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i="1" noProof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𝐺</m:t>
                        </m:r>
                        <m:sSubSup>
                          <m:sSubSupPr>
                            <m:ctrlPr>
                              <a:rPr lang="en-US" i="1" noProof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 noProof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i="1" noProof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𝑠</m:t>
                            </m:r>
                          </m:sub>
                          <m:sup>
                            <m:r>
                              <a:rPr lang="en-US" i="1" noProof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i="1" noProof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5</m:t>
                        </m:r>
                        <m:r>
                          <a:rPr lang="en-US" i="1" noProof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𝑅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285750" indent="-285750">
                  <a:buFontTx/>
                  <a:buChar char="-"/>
                </a:pPr>
                <a:r>
                  <a:rPr lang="en-US" dirty="0" smtClean="0"/>
                  <a:t>Single </a:t>
                </a:r>
                <a:r>
                  <a:rPr lang="en-US" dirty="0"/>
                  <a:t>atom moving in the interior of the star has a mean kinetic energy &lt;</a:t>
                </a:r>
                <a:r>
                  <a:rPr lang="en-US" i="1" dirty="0"/>
                  <a:t>K</a:t>
                </a:r>
                <a:r>
                  <a:rPr lang="en-US" dirty="0"/>
                  <a:t>e&gt; given by energy </a:t>
                </a:r>
                <a:r>
                  <a:rPr lang="en-US" dirty="0" smtClean="0"/>
                  <a:t>equipartition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: 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𝑘</m:t>
                    </m:r>
                    <m:d>
                      <m:dPr>
                        <m:begChr m:val="〈"/>
                        <m:endChr m:val="〉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e>
                    </m:d>
                  </m:oMath>
                </a14:m>
                <a:r>
                  <a:rPr lang="sr-Cyrl-RS" noProof="1">
                    <a:solidFill>
                      <a:schemeClr val="tx1"/>
                    </a:solidFill>
                  </a:rPr>
                  <a:t>,</a:t>
                </a:r>
              </a:p>
              <a:p>
                <a:r>
                  <a:rPr lang="en-US" dirty="0" smtClean="0"/>
                  <a:t>- </a:t>
                </a:r>
                <a:r>
                  <a:rPr lang="en-US" spc="300" dirty="0" smtClean="0"/>
                  <a:t> </a:t>
                </a:r>
                <a:r>
                  <a:rPr lang="en-US" dirty="0" smtClean="0"/>
                  <a:t>Virial theorem gives us: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1196752"/>
                <a:ext cx="7344816" cy="2024144"/>
              </a:xfrm>
              <a:prstGeom prst="rect">
                <a:avLst/>
              </a:prstGeom>
              <a:blipFill rotWithShape="0">
                <a:blip r:embed="rId4"/>
                <a:stretch>
                  <a:fillRect l="-913" t="-1506" r="-664" b="-39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79712" y="3356992"/>
                <a:ext cx="6120680" cy="6481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i="1" noProof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noProof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 noProof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 noProof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n-US" i="1" noProof="1" dirty="0">
                          <a:solidFill>
                            <a:schemeClr val="tx1"/>
                          </a:solidFill>
                          <a:latin typeface="Cambria Math"/>
                        </a:rPr>
                        <m:t>≈</m:t>
                      </m:r>
                      <m:f>
                        <m:fPr>
                          <m:ctrlPr>
                            <a:rPr lang="en-US" i="1" noProof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 noProof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𝐺</m:t>
                          </m:r>
                          <m:sSubSup>
                            <m:sSubSupPr>
                              <m:ctrlPr>
                                <a:rPr lang="en-US" i="1" noProof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 noProof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i="1" noProof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i="1" noProof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i="1" noProof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  <m:r>
                            <a:rPr lang="en-US" i="1" noProof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𝑘𝑁𝑅</m:t>
                          </m:r>
                        </m:den>
                      </m:f>
                      <m:r>
                        <a:rPr lang="en-US" i="1" noProof="1" dirty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noProof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 noProof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𝐺</m:t>
                          </m:r>
                          <m:sSubSup>
                            <m:sSubSupPr>
                              <m:ctrlPr>
                                <a:rPr lang="en-US" i="1" noProof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 noProof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i="1" noProof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i="1" noProof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 noProof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</m:t>
                          </m:r>
                        </m:num>
                        <m:den>
                          <m:r>
                            <a:rPr lang="en-US" i="1" noProof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  <m:r>
                            <a:rPr lang="en-US" i="1" noProof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𝑘𝑅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3356992"/>
                <a:ext cx="6120680" cy="64819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Novi Sad 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11</a:t>
            </a:fld>
            <a:endParaRPr lang="ko-KR" altLang="en-US"/>
          </a:p>
        </p:txBody>
      </p:sp>
      <p:sp>
        <p:nvSpPr>
          <p:cNvPr id="10" name="Rectangle 9"/>
          <p:cNvSpPr/>
          <p:nvPr/>
        </p:nvSpPr>
        <p:spPr>
          <a:xfrm>
            <a:off x="237710" y="0"/>
            <a:ext cx="1035732" cy="1069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35" y="163045"/>
            <a:ext cx="817683" cy="817683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282853" y="6356350"/>
            <a:ext cx="990589" cy="365125"/>
          </a:xfrm>
        </p:spPr>
        <p:txBody>
          <a:bodyPr/>
          <a:lstStyle/>
          <a:p>
            <a:fld id="{8B1C263E-9C63-460B-BF02-60ADD7D959B2}" type="datetime1">
              <a:rPr lang="en-US" altLang="ko-KR" smtClean="0">
                <a:solidFill>
                  <a:schemeClr val="bg1"/>
                </a:solidFill>
              </a:rPr>
              <a:t>11/17/2017</a:t>
            </a:fld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0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176" y="72008"/>
            <a:ext cx="7596336" cy="1052736"/>
          </a:xfrm>
        </p:spPr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Applications </a:t>
            </a:r>
            <a:r>
              <a:rPr lang="en-US" sz="2400" dirty="0">
                <a:solidFill>
                  <a:schemeClr val="bg1"/>
                </a:solidFill>
              </a:rPr>
              <a:t>of the </a:t>
            </a:r>
            <a:r>
              <a:rPr lang="en-US" sz="2400" noProof="1">
                <a:solidFill>
                  <a:schemeClr val="bg1"/>
                </a:solidFill>
              </a:rPr>
              <a:t>Virial</a:t>
            </a:r>
            <a:r>
              <a:rPr lang="en-US" sz="2400" dirty="0">
                <a:solidFill>
                  <a:schemeClr val="bg1"/>
                </a:solidFill>
              </a:rPr>
              <a:t> Theorem </a:t>
            </a:r>
            <a:r>
              <a:rPr lang="sr-Latn-RS" sz="2400" dirty="0">
                <a:solidFill>
                  <a:schemeClr val="bg1"/>
                </a:solidFill>
              </a:rPr>
              <a:t>in modern </a:t>
            </a:r>
            <a:r>
              <a:rPr lang="en-US" sz="2400" dirty="0">
                <a:solidFill>
                  <a:schemeClr val="bg1"/>
                </a:solidFill>
              </a:rPr>
              <a:t/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sr-Latn-RS" sz="2400" dirty="0">
                <a:solidFill>
                  <a:schemeClr val="bg1"/>
                </a:solidFill>
              </a:rPr>
              <a:t>physics</a:t>
            </a:r>
            <a:r>
              <a:rPr lang="en-US" sz="2400" dirty="0" smtClean="0">
                <a:solidFill>
                  <a:schemeClr val="bg1"/>
                </a:solidFill>
              </a:rPr>
              <a:t>: The dark matter hypothesis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441264" y="1181651"/>
            <a:ext cx="672786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A </a:t>
            </a:r>
            <a:r>
              <a:rPr lang="en-US" dirty="0">
                <a:solidFill>
                  <a:schemeClr val="bg1"/>
                </a:solidFill>
              </a:rPr>
              <a:t>cluster of </a:t>
            </a:r>
            <a:r>
              <a:rPr lang="en-US" dirty="0" smtClean="0">
                <a:solidFill>
                  <a:schemeClr val="bg1"/>
                </a:solidFill>
              </a:rPr>
              <a:t>galaxies.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-  The main </a:t>
            </a:r>
            <a:r>
              <a:rPr lang="en-US" dirty="0">
                <a:solidFill>
                  <a:schemeClr val="bg1"/>
                </a:solidFill>
              </a:rPr>
              <a:t>portion of luminous and observable matter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spc="300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in </a:t>
            </a:r>
            <a:r>
              <a:rPr lang="en-US" dirty="0">
                <a:solidFill>
                  <a:schemeClr val="bg1"/>
                </a:solidFill>
              </a:rPr>
              <a:t>a thin </a:t>
            </a:r>
            <a:r>
              <a:rPr lang="en-US" dirty="0" smtClean="0">
                <a:solidFill>
                  <a:schemeClr val="bg1"/>
                </a:solidFill>
              </a:rPr>
              <a:t>disk.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Gravitational force = Centripetal force.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bg1"/>
                </a:solidFill>
              </a:rPr>
              <a:t>velocity of the star depends on the mass of the </a:t>
            </a:r>
            <a:r>
              <a:rPr lang="en-US" dirty="0" smtClean="0">
                <a:solidFill>
                  <a:schemeClr val="bg1"/>
                </a:solidFill>
              </a:rPr>
              <a:t>galaxy.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Applying the Virial Theorem to each </a:t>
            </a:r>
            <a:r>
              <a:rPr lang="en-US" dirty="0" smtClean="0">
                <a:solidFill>
                  <a:schemeClr val="bg1"/>
                </a:solidFill>
              </a:rPr>
              <a:t>star: 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3140968"/>
                <a:ext cx="8820472" cy="612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noProof="1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 noProof="1" dirty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i="1" noProof="1" dirty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𝑟</m:t>
                          </m:r>
                        </m:sub>
                        <m:sup>
                          <m:r>
                            <a:rPr lang="en-US" i="1" noProof="1" dirty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i="1" noProof="1" dirty="0">
                          <a:solidFill>
                            <a:schemeClr val="bg1"/>
                          </a:solidFill>
                          <a:latin typeface="Cambria Math"/>
                        </a:rPr>
                        <m:t>≈</m:t>
                      </m:r>
                      <m:f>
                        <m:fPr>
                          <m:ctrlPr>
                            <a:rPr lang="en-US" i="1" noProof="1" dirty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 noProof="1" dirty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𝐺</m:t>
                          </m:r>
                          <m:sSub>
                            <m:sSubPr>
                              <m:ctrlPr>
                                <a:rPr lang="en-US" i="1" noProof="1" dirty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 noProof="1" dirty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i="1" noProof="1" dirty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𝑣𝑖𝑟𝑖𝑎𝑙</m:t>
                              </m:r>
                            </m:sub>
                          </m:sSub>
                        </m:num>
                        <m:den>
                          <m:r>
                            <a:rPr lang="en-US" i="1" noProof="1" dirty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5</m:t>
                          </m:r>
                          <m:r>
                            <a:rPr lang="en-US" i="1" noProof="1" dirty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140968"/>
                <a:ext cx="8820472" cy="61279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439144" y="3897779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Electro-magnetic </a:t>
            </a:r>
            <a:r>
              <a:rPr lang="en-US" dirty="0">
                <a:solidFill>
                  <a:schemeClr val="bg1"/>
                </a:solidFill>
              </a:rPr>
              <a:t>spectrum </a:t>
            </a:r>
            <a:r>
              <a:rPr lang="en-US" dirty="0" smtClean="0">
                <a:solidFill>
                  <a:schemeClr val="bg1"/>
                </a:solidFill>
              </a:rPr>
              <a:t>analysis.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F. </a:t>
            </a:r>
            <a:r>
              <a:rPr lang="en-US" dirty="0" smtClean="0">
                <a:solidFill>
                  <a:schemeClr val="bg1"/>
                </a:solidFill>
              </a:rPr>
              <a:t>Zwicky </a:t>
            </a:r>
            <a:r>
              <a:rPr lang="en-US" dirty="0">
                <a:solidFill>
                  <a:schemeClr val="bg1"/>
                </a:solidFill>
              </a:rPr>
              <a:t>found that there was about 100 times more mass than the expected one given by the spectrum </a:t>
            </a:r>
            <a:r>
              <a:rPr lang="en-US" dirty="0" smtClean="0">
                <a:solidFill>
                  <a:schemeClr val="bg1"/>
                </a:solidFill>
              </a:rPr>
              <a:t>analysis.</a:t>
            </a:r>
          </a:p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Novi Sad 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>
                <a:solidFill>
                  <a:schemeClr val="bg1"/>
                </a:solidFill>
              </a:rPr>
              <a:t>12</a:t>
            </a:fld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7710" y="0"/>
            <a:ext cx="1035732" cy="1069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35" y="163045"/>
            <a:ext cx="817683" cy="817683"/>
          </a:xfrm>
          <a:prstGeom prst="rect">
            <a:avLst/>
          </a:prstGeom>
        </p:spPr>
      </p:pic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282853" y="6356350"/>
            <a:ext cx="990589" cy="365125"/>
          </a:xfrm>
        </p:spPr>
        <p:txBody>
          <a:bodyPr/>
          <a:lstStyle/>
          <a:p>
            <a:fld id="{8B1C263E-9C63-460B-BF02-60ADD7D959B2}" type="datetime1">
              <a:rPr lang="en-US" altLang="ko-KR" smtClean="0">
                <a:solidFill>
                  <a:schemeClr val="bg1"/>
                </a:solidFill>
              </a:rPr>
              <a:t>11/17/2017</a:t>
            </a:fld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02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8192" y="72008"/>
            <a:ext cx="7524328" cy="1052736"/>
          </a:xfrm>
        </p:spPr>
        <p:txBody>
          <a:bodyPr/>
          <a:lstStyle/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Bullet </a:t>
            </a:r>
            <a:r>
              <a:rPr lang="en-US" sz="2400" dirty="0"/>
              <a:t>Cluster</a:t>
            </a:r>
            <a:r>
              <a:rPr lang="en-US" dirty="0"/>
              <a:t/>
            </a:r>
            <a:br>
              <a:rPr lang="en-US" dirty="0"/>
            </a:br>
            <a:endParaRPr lang="en-US" b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1268760"/>
            <a:ext cx="4310063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63688" y="1268760"/>
            <a:ext cx="280751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A </a:t>
            </a:r>
            <a:r>
              <a:rPr lang="en-US" dirty="0"/>
              <a:t>clash of two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galaxies </a:t>
            </a:r>
          </a:p>
          <a:p>
            <a:r>
              <a:rPr lang="en-US" dirty="0" smtClean="0"/>
              <a:t>-  The </a:t>
            </a:r>
            <a:r>
              <a:rPr lang="en-US" dirty="0"/>
              <a:t>clash caused a </a:t>
            </a:r>
            <a:endParaRPr lang="en-US" dirty="0" smtClean="0"/>
          </a:p>
          <a:p>
            <a:r>
              <a:rPr lang="en-US" dirty="0" smtClean="0"/>
              <a:t>   strong </a:t>
            </a:r>
            <a:r>
              <a:rPr lang="en-US" dirty="0"/>
              <a:t>separation of </a:t>
            </a:r>
            <a:endParaRPr lang="en-US" dirty="0" smtClean="0"/>
          </a:p>
          <a:p>
            <a:r>
              <a:rPr lang="en-US" dirty="0" smtClean="0"/>
              <a:t>   the individual </a:t>
            </a:r>
          </a:p>
          <a:p>
            <a:r>
              <a:rPr lang="en-US" dirty="0"/>
              <a:t> </a:t>
            </a:r>
            <a:r>
              <a:rPr lang="en-US" dirty="0" smtClean="0"/>
              <a:t>  components</a:t>
            </a:r>
          </a:p>
          <a:p>
            <a:r>
              <a:rPr lang="en-US" dirty="0" smtClean="0"/>
              <a:t>-  The </a:t>
            </a:r>
            <a:r>
              <a:rPr lang="en-US" dirty="0"/>
              <a:t>homogeneously </a:t>
            </a:r>
            <a:endParaRPr lang="en-US" dirty="0" smtClean="0"/>
          </a:p>
          <a:p>
            <a:r>
              <a:rPr lang="en-US" dirty="0" smtClean="0"/>
              <a:t>   distributed </a:t>
            </a:r>
            <a:r>
              <a:rPr lang="en-US" dirty="0"/>
              <a:t>gas clouds </a:t>
            </a:r>
            <a:endParaRPr lang="en-US" dirty="0" smtClean="0"/>
          </a:p>
          <a:p>
            <a:r>
              <a:rPr lang="en-US" dirty="0" smtClean="0"/>
              <a:t>   interacted significantly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63689" y="4581128"/>
            <a:ext cx="7200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 The maximum </a:t>
            </a:r>
            <a:r>
              <a:rPr lang="en-US" dirty="0"/>
              <a:t>of the gravitational potential is not </a:t>
            </a:r>
            <a:r>
              <a:rPr lang="en-US" dirty="0" smtClean="0"/>
              <a:t>the maximum      </a:t>
            </a:r>
          </a:p>
          <a:p>
            <a:r>
              <a:rPr lang="en-US" dirty="0"/>
              <a:t> </a:t>
            </a:r>
            <a:r>
              <a:rPr lang="en-US" dirty="0" smtClean="0"/>
              <a:t>  of </a:t>
            </a:r>
            <a:r>
              <a:rPr lang="en-US" dirty="0"/>
              <a:t>the visible matter density</a:t>
            </a:r>
            <a:r>
              <a:rPr lang="en-US" dirty="0" smtClean="0"/>
              <a:t>.</a:t>
            </a:r>
          </a:p>
          <a:p>
            <a:r>
              <a:rPr lang="en-US" dirty="0" smtClean="0"/>
              <a:t>-  Dark matter!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Novi Sad 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16216" y="6309320"/>
            <a:ext cx="2133600" cy="365125"/>
          </a:xfrm>
        </p:spPr>
        <p:txBody>
          <a:bodyPr/>
          <a:lstStyle/>
          <a:p>
            <a:fld id="{6F4B9519-C8B1-4E82-966F-744A36AA8BB2}" type="slidenum">
              <a:rPr lang="ko-KR" altLang="en-US" smtClean="0"/>
              <a:t>13</a:t>
            </a:fld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4507297" y="3933056"/>
            <a:ext cx="43932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Bullet Cluster, blue: gravitational potential, red: x-ray emitting gas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7710" y="0"/>
            <a:ext cx="1035732" cy="1069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35" y="163045"/>
            <a:ext cx="817683" cy="817683"/>
          </a:xfrm>
          <a:prstGeom prst="rect">
            <a:avLst/>
          </a:prstGeom>
        </p:spPr>
      </p:pic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282853" y="6356350"/>
            <a:ext cx="990589" cy="365125"/>
          </a:xfrm>
        </p:spPr>
        <p:txBody>
          <a:bodyPr/>
          <a:lstStyle/>
          <a:p>
            <a:fld id="{8B1C263E-9C63-460B-BF02-60ADD7D959B2}" type="datetime1">
              <a:rPr lang="en-US" altLang="ko-KR" smtClean="0">
                <a:solidFill>
                  <a:schemeClr val="bg1"/>
                </a:solidFill>
              </a:rPr>
              <a:t>11/17/2017</a:t>
            </a:fld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87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25602"/>
            <a:ext cx="7610850" cy="1052736"/>
          </a:xfrm>
        </p:spPr>
        <p:txBody>
          <a:bodyPr/>
          <a:lstStyle/>
          <a:p>
            <a:r>
              <a:rPr lang="en-US" dirty="0" smtClean="0"/>
              <a:t>  </a:t>
            </a:r>
            <a:r>
              <a:rPr lang="en-US" sz="2400" dirty="0" smtClean="0"/>
              <a:t>Conclusion</a:t>
            </a:r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C263E-9C63-460B-BF02-60ADD7D959B2}" type="datetime1">
              <a:rPr lang="en-US" altLang="ko-KR">
                <a:solidFill>
                  <a:schemeClr val="bg1"/>
                </a:solidFill>
              </a:rPr>
              <a:pPr/>
              <a:t>11/17/2017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Novi Sad </a:t>
            </a:r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14</a:t>
            </a:fld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619672" y="1412776"/>
            <a:ext cx="7475316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Average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kinetic energy is equal to 1/2 the average potential energy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dirty="0"/>
              <a:t>Frequency of radial pulsations in a gas sphere</a:t>
            </a:r>
            <a:r>
              <a:rPr lang="en-US" dirty="0" smtClean="0"/>
              <a:t>. (</a:t>
            </a:r>
            <a:r>
              <a:rPr lang="en-US" noProof="1"/>
              <a:t>pulsational</a:t>
            </a:r>
            <a:r>
              <a:rPr lang="en-US" dirty="0"/>
              <a:t> </a:t>
            </a:r>
            <a:r>
              <a:rPr lang="en-US" dirty="0" smtClean="0"/>
              <a:t>period)</a:t>
            </a:r>
          </a:p>
          <a:p>
            <a:pPr marL="285750" indent="-285750">
              <a:buFontTx/>
              <a:buChar char="-"/>
            </a:pPr>
            <a:r>
              <a:rPr lang="en-US" dirty="0"/>
              <a:t>The introduction of magnetic fields only serves to lengthen the </a:t>
            </a:r>
            <a:endParaRPr lang="sr-Latn-RS" dirty="0"/>
          </a:p>
          <a:p>
            <a:r>
              <a:rPr lang="sr-Latn-RS" dirty="0"/>
              <a:t>  </a:t>
            </a:r>
            <a:r>
              <a:rPr lang="sr-Latn-RS" spc="300" dirty="0"/>
              <a:t> </a:t>
            </a:r>
            <a:r>
              <a:rPr lang="en-US" dirty="0"/>
              <a:t>period of pulsation.</a:t>
            </a:r>
            <a:endParaRPr lang="sr-Latn-RS" dirty="0"/>
          </a:p>
          <a:p>
            <a:pPr marL="285750" indent="-285750">
              <a:buFontTx/>
              <a:buChar char="-"/>
            </a:pPr>
            <a:r>
              <a:rPr lang="en-US" dirty="0" smtClean="0"/>
              <a:t>The </a:t>
            </a:r>
            <a:r>
              <a:rPr lang="en-US" dirty="0"/>
              <a:t>addition of rotational energy will tend to reduce it</a:t>
            </a:r>
            <a:r>
              <a:rPr lang="en-US" dirty="0" smtClean="0"/>
              <a:t>.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Equations for stability of white dwarfs and neutron stars.</a:t>
            </a:r>
          </a:p>
          <a:p>
            <a:pPr marL="285750" indent="-285750">
              <a:buFontTx/>
              <a:buChar char="-"/>
            </a:pPr>
            <a:r>
              <a:rPr lang="en-US" dirty="0"/>
              <a:t>Temperature of the interior of a </a:t>
            </a:r>
            <a:r>
              <a:rPr lang="en-US" dirty="0" smtClean="0"/>
              <a:t>star.</a:t>
            </a:r>
          </a:p>
          <a:p>
            <a:pPr marL="285750" indent="-285750">
              <a:buFontTx/>
              <a:buChar char="-"/>
            </a:pPr>
            <a:r>
              <a:rPr lang="en-US" dirty="0"/>
              <a:t>The dark matter </a:t>
            </a:r>
            <a:r>
              <a:rPr lang="en-US" dirty="0" smtClean="0"/>
              <a:t>hypothesis.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endParaRPr lang="sr-Latn-RS" dirty="0"/>
          </a:p>
          <a:p>
            <a:pPr marL="285750" indent="-285750">
              <a:buFontTx/>
              <a:buChar char="-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37710" y="0"/>
            <a:ext cx="1035732" cy="1069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35" y="163045"/>
            <a:ext cx="817683" cy="81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37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1650" y="5641295"/>
            <a:ext cx="511256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22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Thank you for your attention</a:t>
            </a: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95536" y="0"/>
            <a:ext cx="1368152" cy="1412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6328"/>
            <a:ext cx="1080120" cy="10801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7584" y="6400184"/>
            <a:ext cx="7948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https://www.df.uns.ac.rs/files/200/marina_pavlovic_-_diplomski_rad_(d-).pdf</a:t>
            </a:r>
          </a:p>
        </p:txBody>
      </p:sp>
    </p:spTree>
    <p:extLst>
      <p:ext uri="{BB962C8B-B14F-4D97-AF65-F5344CB8AC3E}">
        <p14:creationId xmlns:p14="http://schemas.microsoft.com/office/powerpoint/2010/main" val="187771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16778"/>
            <a:ext cx="7596336" cy="1052736"/>
          </a:xfrm>
        </p:spPr>
        <p:txBody>
          <a:bodyPr/>
          <a:lstStyle/>
          <a:p>
            <a:r>
              <a:rPr lang="en-US" altLang="ko-KR" sz="4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 </a:t>
            </a:r>
            <a:r>
              <a:rPr lang="sr-Latn-RS" altLang="ko-K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The Virial theorem in astrophysics</a:t>
            </a:r>
            <a:endParaRPr lang="ko-KR" altLang="en-US" sz="3200" dirty="0">
              <a:solidFill>
                <a:schemeClr val="tx1">
                  <a:lumMod val="75000"/>
                  <a:lumOff val="25000"/>
                </a:schemeClr>
              </a:solidFill>
              <a:ea typeface="Arial Unicode MS" pitchFamily="50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696" y="1628800"/>
            <a:ext cx="7056784" cy="3384376"/>
          </a:xfrm>
        </p:spPr>
        <p:txBody>
          <a:bodyPr>
            <a:normAutofit/>
          </a:bodyPr>
          <a:lstStyle/>
          <a:p>
            <a:r>
              <a:rPr lang="en-US" sz="2400" dirty="0"/>
              <a:t>The classical derivation of the </a:t>
            </a:r>
            <a:r>
              <a:rPr lang="en-US" sz="2400" noProof="1" smtClean="0"/>
              <a:t>Virial</a:t>
            </a:r>
            <a:r>
              <a:rPr lang="en-US" sz="2400" dirty="0" smtClean="0"/>
              <a:t> Theorem</a:t>
            </a:r>
            <a:endParaRPr lang="sr-Latn-RS" sz="2400" dirty="0" smtClean="0"/>
          </a:p>
          <a:p>
            <a:r>
              <a:rPr lang="en-US" sz="2400" dirty="0" smtClean="0"/>
              <a:t>The </a:t>
            </a:r>
            <a:r>
              <a:rPr lang="en-US" sz="2400" noProof="1" smtClean="0"/>
              <a:t>Variational Form of the Virial </a:t>
            </a:r>
            <a:r>
              <a:rPr lang="en-US" sz="2400" dirty="0" smtClean="0"/>
              <a:t>Theorem </a:t>
            </a:r>
            <a:endParaRPr lang="sr-Latn-RS" sz="2400" dirty="0" smtClean="0"/>
          </a:p>
          <a:p>
            <a:r>
              <a:rPr lang="en-US" sz="2400" dirty="0"/>
              <a:t>Some Applications of the </a:t>
            </a:r>
            <a:r>
              <a:rPr lang="en-US" sz="2400" noProof="1" smtClean="0"/>
              <a:t>Virial</a:t>
            </a:r>
            <a:r>
              <a:rPr lang="en-US" sz="2400" dirty="0" smtClean="0"/>
              <a:t> </a:t>
            </a:r>
            <a:r>
              <a:rPr lang="en-US" sz="2400" dirty="0"/>
              <a:t>Theorem </a:t>
            </a:r>
            <a:r>
              <a:rPr lang="sr-Latn-RS" sz="2400" dirty="0" smtClean="0"/>
              <a:t>in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   </a:t>
            </a:r>
            <a:r>
              <a:rPr lang="sr-Latn-RS" sz="2400" dirty="0" smtClean="0"/>
              <a:t>stellar astrophysics</a:t>
            </a:r>
            <a:r>
              <a:rPr lang="en-US" sz="2400" dirty="0" smtClean="0"/>
              <a:t> </a:t>
            </a:r>
            <a:endParaRPr lang="sr-Latn-RS" sz="2400" dirty="0" smtClean="0"/>
          </a:p>
          <a:p>
            <a:r>
              <a:rPr lang="en-US" sz="2400" dirty="0"/>
              <a:t>Applications of the </a:t>
            </a:r>
            <a:r>
              <a:rPr lang="en-US" sz="2400" noProof="1" smtClean="0"/>
              <a:t>Virial</a:t>
            </a:r>
            <a:r>
              <a:rPr lang="en-US" sz="2400" dirty="0" smtClean="0"/>
              <a:t> </a:t>
            </a:r>
            <a:r>
              <a:rPr lang="en-US" sz="2400" dirty="0"/>
              <a:t>Theorem </a:t>
            </a:r>
            <a:r>
              <a:rPr lang="sr-Latn-RS" sz="2400" dirty="0" smtClean="0"/>
              <a:t>in modern</a:t>
            </a:r>
            <a:r>
              <a:rPr lang="en-US" sz="2400" dirty="0" smtClean="0"/>
              <a:t> </a:t>
            </a:r>
            <a:r>
              <a:rPr lang="sr-Latn-RS" sz="2400" dirty="0" smtClean="0"/>
              <a:t>physics</a:t>
            </a:r>
            <a:endParaRPr lang="en-US" altLang="ko-KR" sz="2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2853" y="6356350"/>
            <a:ext cx="990589" cy="365125"/>
          </a:xfrm>
        </p:spPr>
        <p:txBody>
          <a:bodyPr/>
          <a:lstStyle/>
          <a:p>
            <a:fld id="{8B1C263E-9C63-460B-BF02-60ADD7D959B2}" type="datetime1">
              <a:rPr lang="en-US" altLang="ko-KR" smtClean="0">
                <a:solidFill>
                  <a:schemeClr val="bg1"/>
                </a:solidFill>
              </a:rPr>
              <a:t>11/17/2017</a:t>
            </a:fld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Novi Sad 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8" name="Rectangle 7"/>
          <p:cNvSpPr/>
          <p:nvPr/>
        </p:nvSpPr>
        <p:spPr>
          <a:xfrm>
            <a:off x="237710" y="0"/>
            <a:ext cx="1035732" cy="1069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35" y="163045"/>
            <a:ext cx="817683" cy="81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16778"/>
            <a:ext cx="7596336" cy="1052736"/>
          </a:xfrm>
        </p:spPr>
        <p:txBody>
          <a:bodyPr/>
          <a:lstStyle/>
          <a:p>
            <a:r>
              <a:rPr lang="en-US" sz="2400" dirty="0" smtClean="0"/>
              <a:t>  The </a:t>
            </a:r>
            <a:r>
              <a:rPr lang="en-US" sz="2400" dirty="0"/>
              <a:t>classical derivation of the </a:t>
            </a:r>
            <a:r>
              <a:rPr lang="en-US" sz="2400" noProof="1"/>
              <a:t>Virial</a:t>
            </a:r>
            <a:r>
              <a:rPr lang="en-US" sz="2400" dirty="0"/>
              <a:t> Theorem</a:t>
            </a:r>
            <a:endParaRPr lang="sr-Latn-R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691680" y="1052736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-</a:t>
            </a:r>
            <a:r>
              <a:rPr lang="en-US" dirty="0" smtClean="0"/>
              <a:t> 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Earliest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clear presentation of 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Virial theorem.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556792"/>
            <a:ext cx="2112516" cy="25827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7705" y="4139513"/>
            <a:ext cx="21125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Nicolas Léonard </a:t>
            </a:r>
            <a:r>
              <a:rPr lang="en-US" sz="1100" noProof="1" smtClean="0"/>
              <a:t>Sadi</a:t>
            </a:r>
            <a:r>
              <a:rPr lang="en-US" sz="1100" dirty="0" smtClean="0"/>
              <a:t> </a:t>
            </a:r>
            <a:r>
              <a:rPr lang="en-US" sz="1100" dirty="0"/>
              <a:t>Carnot 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02"/>
          <a:stretch/>
        </p:blipFill>
        <p:spPr>
          <a:xfrm>
            <a:off x="5220072" y="1556792"/>
            <a:ext cx="2160240" cy="25827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14134" y="4139513"/>
            <a:ext cx="11721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/>
              <a:t>Rudolf </a:t>
            </a:r>
            <a:r>
              <a:rPr lang="en-US" sz="1100" noProof="1" smtClean="0"/>
              <a:t>Clausius</a:t>
            </a:r>
            <a:endParaRPr lang="en-US" sz="1100" noProof="1"/>
          </a:p>
        </p:txBody>
      </p:sp>
      <p:sp>
        <p:nvSpPr>
          <p:cNvPr id="8" name="TextBox 7"/>
          <p:cNvSpPr txBox="1"/>
          <p:nvPr/>
        </p:nvSpPr>
        <p:spPr>
          <a:xfrm>
            <a:off x="1545154" y="4869160"/>
            <a:ext cx="76328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-</a:t>
            </a:r>
            <a:r>
              <a:rPr lang="en-US" spc="300" dirty="0" smtClean="0"/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Average kinetic energy is equal to 1/2 the average potential energy.</a:t>
            </a:r>
            <a:endParaRPr lang="sr-Latn-R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Systems can be described by solving the force equations representing </a:t>
            </a:r>
            <a:endParaRPr lang="sr-Latn-R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system.</a:t>
            </a:r>
            <a:endParaRPr lang="sr-Latn-R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The </a:t>
            </a:r>
            <a:r>
              <a:rPr lang="en-US" noProof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noProof="1" smtClean="0">
                <a:latin typeface="Arial" panose="020B0604020202020204" pitchFamily="34" charset="0"/>
                <a:cs typeface="Arial" panose="020B0604020202020204" pitchFamily="34" charset="0"/>
              </a:rPr>
              <a:t>iria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theorem generally deals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with scalar quantities.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Novi Sad </a:t>
            </a:r>
            <a:endParaRPr lang="ko-KR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13" name="Rectangle 12"/>
          <p:cNvSpPr/>
          <p:nvPr/>
        </p:nvSpPr>
        <p:spPr>
          <a:xfrm>
            <a:off x="237710" y="0"/>
            <a:ext cx="1035732" cy="1069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35" y="163045"/>
            <a:ext cx="817683" cy="817683"/>
          </a:xfrm>
          <a:prstGeom prst="rect">
            <a:avLst/>
          </a:prstGeom>
        </p:spPr>
      </p:pic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282853" y="6356350"/>
            <a:ext cx="990589" cy="365125"/>
          </a:xfrm>
        </p:spPr>
        <p:txBody>
          <a:bodyPr/>
          <a:lstStyle/>
          <a:p>
            <a:fld id="{8B1C263E-9C63-460B-BF02-60ADD7D959B2}" type="datetime1">
              <a:rPr lang="en-US" altLang="ko-KR" smtClean="0">
                <a:solidFill>
                  <a:schemeClr val="bg1"/>
                </a:solidFill>
              </a:rPr>
              <a:t>11/17/2017</a:t>
            </a:fld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6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140769" y="4047874"/>
            <a:ext cx="2016224" cy="5760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691680" y="908720"/>
                <a:ext cx="6912768" cy="39412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Latn-RS" dirty="0" smtClean="0"/>
                  <a:t>-</a:t>
                </a:r>
                <a:r>
                  <a:rPr lang="en-US" dirty="0" smtClean="0"/>
                  <a:t>  </a:t>
                </a:r>
                <a:r>
                  <a:rPr lang="en-US" noProof="1" smtClean="0"/>
                  <a:t>Claussius</a:t>
                </a:r>
                <a:r>
                  <a:rPr lang="en-US" dirty="0" smtClean="0"/>
                  <a:t> </a:t>
                </a:r>
                <a:r>
                  <a:rPr lang="en-US" dirty="0"/>
                  <a:t>version for derivation of the </a:t>
                </a:r>
                <a:r>
                  <a:rPr lang="en-US" dirty="0" smtClean="0"/>
                  <a:t>theorem.</a:t>
                </a:r>
                <a:endParaRPr lang="sr-Latn-RS" dirty="0" smtClean="0"/>
              </a:p>
              <a:p>
                <a:r>
                  <a:rPr lang="sr-Latn-RS" dirty="0" smtClean="0"/>
                  <a:t>-</a:t>
                </a:r>
                <a:r>
                  <a:rPr lang="en-US" dirty="0" smtClean="0"/>
                  <a:t>  Fundamental </a:t>
                </a:r>
                <a:r>
                  <a:rPr lang="en-US" dirty="0"/>
                  <a:t>structural equations of stellar </a:t>
                </a:r>
                <a:r>
                  <a:rPr lang="en-US" dirty="0" smtClean="0"/>
                  <a:t>astrophysics.</a:t>
                </a:r>
                <a:endParaRPr lang="sr-Latn-RS" dirty="0" smtClean="0"/>
              </a:p>
              <a:p>
                <a:r>
                  <a:rPr lang="sr-Latn-RS" dirty="0" smtClean="0"/>
                  <a:t>-</a:t>
                </a:r>
                <a:r>
                  <a:rPr lang="en-US" dirty="0" smtClean="0"/>
                  <a:t>  Basic </a:t>
                </a:r>
                <a:r>
                  <a:rPr lang="en-US" dirty="0"/>
                  <a:t>conservation </a:t>
                </a:r>
                <a:r>
                  <a:rPr lang="en-US" dirty="0" smtClean="0"/>
                  <a:t>laws.</a:t>
                </a:r>
                <a:endParaRPr lang="sr-Latn-RS" dirty="0" smtClean="0"/>
              </a:p>
              <a:p>
                <a:r>
                  <a:rPr lang="en-US" dirty="0" smtClean="0"/>
                  <a:t>-  For </a:t>
                </a:r>
                <a:r>
                  <a:rPr lang="en-US" dirty="0"/>
                  <a:t>the gravitational potential, we arrive at a statement </a:t>
                </a:r>
                <a:endParaRPr lang="en-US" dirty="0" smtClean="0"/>
              </a:p>
              <a:p>
                <a:r>
                  <a:rPr lang="en-US" dirty="0"/>
                  <a:t> </a:t>
                </a:r>
                <a:r>
                  <a:rPr lang="en-US" dirty="0" smtClean="0"/>
                  <a:t>  known as Lagrange’s identity:</a:t>
                </a:r>
              </a:p>
              <a:p>
                <a:pPr marL="285750" indent="-285750">
                  <a:buFontTx/>
                  <a:buChar char="-"/>
                </a:pPr>
                <a:endParaRPr lang="sr-Latn-RS" dirty="0" smtClean="0"/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𝑑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𝐼</m:t>
                        </m:r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𝑑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=2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𝑇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+Ω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endParaRPr lang="sr-Latn-RS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sr-Latn-RS" dirty="0" smtClean="0">
                  <a:solidFill>
                    <a:schemeClr val="tx1"/>
                  </a:solidFill>
                </a:endParaRPr>
              </a:p>
              <a:p>
                <a:r>
                  <a:rPr lang="en-US" dirty="0" smtClean="0"/>
                  <a:t>-  System </a:t>
                </a:r>
                <a:r>
                  <a:rPr lang="en-US" dirty="0"/>
                  <a:t>is in a steady </a:t>
                </a:r>
                <a:r>
                  <a:rPr lang="en-US" dirty="0" smtClean="0"/>
                  <a:t>state. </a:t>
                </a:r>
                <a:endParaRPr lang="sr-Latn-RS" dirty="0" smtClean="0"/>
              </a:p>
              <a:p>
                <a:r>
                  <a:rPr lang="en-US" dirty="0" smtClean="0"/>
                  <a:t>-  </a:t>
                </a:r>
                <a:r>
                  <a:rPr lang="sr-Latn-RS" dirty="0" smtClean="0">
                    <a:solidFill>
                      <a:schemeClr val="tx1"/>
                    </a:solidFill>
                  </a:rPr>
                  <a:t>Virial theorem</a:t>
                </a:r>
                <a:r>
                  <a:rPr lang="en-US" dirty="0"/>
                  <a:t>:</a:t>
                </a:r>
                <a:endParaRPr lang="sr-Latn-RS" dirty="0" smtClean="0">
                  <a:solidFill>
                    <a:schemeClr val="tx1"/>
                  </a:solidFill>
                </a:endParaRPr>
              </a:p>
              <a:p>
                <a:pPr marL="285750" indent="-285750">
                  <a:buFontTx/>
                  <a:buChar char="-"/>
                </a:pPr>
                <a:endParaRPr lang="sr-Latn-RS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noProof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acc>
                        <m:accPr>
                          <m:chr m:val="̅"/>
                          <m:ctrlPr>
                            <a:rPr lang="en-US" sz="2400" i="1" noProof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i="1" noProof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</m:acc>
                      <m:r>
                        <a:rPr lang="en-US" sz="2400" i="1" noProof="1" dirty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sz="2400" i="1" noProof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i="1" noProof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Ω</m:t>
                          </m:r>
                        </m:e>
                      </m:acc>
                      <m:r>
                        <a:rPr lang="en-US" sz="2400" i="1" noProof="1" dirty="0">
                          <a:solidFill>
                            <a:schemeClr val="tx1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400" noProof="1">
                  <a:solidFill>
                    <a:schemeClr val="tx1"/>
                  </a:solidFill>
                </a:endParaRPr>
              </a:p>
              <a:p>
                <a:pPr marL="285750" indent="-285750">
                  <a:buFontTx/>
                  <a:buChar char="-"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908720"/>
                <a:ext cx="6912768" cy="3941272"/>
              </a:xfrm>
              <a:prstGeom prst="rect">
                <a:avLst/>
              </a:prstGeom>
              <a:blipFill rotWithShape="0">
                <a:blip r:embed="rId2"/>
                <a:stretch>
                  <a:fillRect l="-794" t="-7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0"/>
            <a:ext cx="7668344" cy="1052736"/>
          </a:xfrm>
        </p:spPr>
        <p:txBody>
          <a:bodyPr/>
          <a:lstStyle/>
          <a:p>
            <a:r>
              <a:rPr lang="en-US" sz="2400" dirty="0" smtClean="0"/>
              <a:t>  The </a:t>
            </a:r>
            <a:r>
              <a:rPr lang="en-US" sz="2400" dirty="0"/>
              <a:t>classical derivation of the </a:t>
            </a:r>
            <a:r>
              <a:rPr lang="en-US" sz="2400" noProof="1"/>
              <a:t>Virial</a:t>
            </a:r>
            <a:r>
              <a:rPr lang="en-US" sz="2400" dirty="0"/>
              <a:t> Theorem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Novi Sad 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9" name="Rectangle 8"/>
          <p:cNvSpPr/>
          <p:nvPr/>
        </p:nvSpPr>
        <p:spPr>
          <a:xfrm>
            <a:off x="237710" y="0"/>
            <a:ext cx="1035732" cy="1069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35" y="163045"/>
            <a:ext cx="817683" cy="817683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282853" y="6356350"/>
            <a:ext cx="990589" cy="365125"/>
          </a:xfrm>
        </p:spPr>
        <p:txBody>
          <a:bodyPr/>
          <a:lstStyle/>
          <a:p>
            <a:fld id="{8B1C263E-9C63-460B-BF02-60ADD7D959B2}" type="datetime1">
              <a:rPr lang="en-US" altLang="ko-KR" smtClean="0">
                <a:solidFill>
                  <a:schemeClr val="bg1"/>
                </a:solidFill>
              </a:rPr>
              <a:t>11/17/2017</a:t>
            </a:fld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30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16778"/>
            <a:ext cx="7596336" cy="1052736"/>
          </a:xfrm>
        </p:spPr>
        <p:txBody>
          <a:bodyPr/>
          <a:lstStyle/>
          <a:p>
            <a:r>
              <a:rPr lang="sr-Latn-RS" sz="2400" dirty="0" smtClean="0"/>
              <a:t/>
            </a:r>
            <a:br>
              <a:rPr lang="sr-Latn-RS" sz="2400" dirty="0" smtClean="0"/>
            </a:br>
            <a:r>
              <a:rPr lang="en-US" sz="2400" dirty="0" smtClean="0"/>
              <a:t>  The </a:t>
            </a:r>
            <a:r>
              <a:rPr lang="en-US" sz="2400" noProof="1"/>
              <a:t>Variational Form of the Virial </a:t>
            </a:r>
            <a:r>
              <a:rPr lang="en-US" sz="2400" dirty="0"/>
              <a:t>Theorem </a:t>
            </a:r>
            <a:r>
              <a:rPr lang="sr-Latn-RS" dirty="0"/>
              <a:t/>
            </a:r>
            <a:br>
              <a:rPr lang="sr-Latn-RS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91680" y="980728"/>
            <a:ext cx="720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-</a:t>
            </a:r>
            <a:r>
              <a:rPr lang="en-US" dirty="0" smtClean="0"/>
              <a:t> The </a:t>
            </a:r>
            <a:r>
              <a:rPr lang="en-US" noProof="1" smtClean="0"/>
              <a:t>variational</a:t>
            </a:r>
            <a:r>
              <a:rPr lang="en-US" dirty="0" smtClean="0"/>
              <a:t> </a:t>
            </a:r>
            <a:r>
              <a:rPr lang="en-US" dirty="0"/>
              <a:t>approach yields differential equations which </a:t>
            </a:r>
            <a:endParaRPr lang="sr-Latn-RS" dirty="0" smtClean="0"/>
          </a:p>
          <a:p>
            <a:r>
              <a:rPr lang="en-US" dirty="0" smtClean="0"/>
              <a:t>  describe </a:t>
            </a:r>
            <a:r>
              <a:rPr lang="en-US" dirty="0"/>
              <a:t>parameter relationships for a system disturbed from an </a:t>
            </a:r>
            <a:endParaRPr lang="en-US" dirty="0" smtClean="0"/>
          </a:p>
          <a:p>
            <a:r>
              <a:rPr lang="en-US" dirty="0" smtClean="0"/>
              <a:t>  initial</a:t>
            </a:r>
            <a:r>
              <a:rPr lang="sr-Latn-RS" dirty="0" smtClean="0"/>
              <a:t> </a:t>
            </a:r>
            <a:r>
              <a:rPr lang="en-US" dirty="0" smtClean="0"/>
              <a:t>state</a:t>
            </a:r>
            <a:r>
              <a:rPr lang="en-US" dirty="0"/>
              <a:t>. </a:t>
            </a:r>
            <a:endParaRPr lang="sr-Latn-RS" dirty="0" smtClean="0"/>
          </a:p>
          <a:p>
            <a:r>
              <a:rPr lang="sr-Latn-RS" dirty="0" smtClean="0"/>
              <a:t>-</a:t>
            </a:r>
            <a:r>
              <a:rPr lang="en-US" dirty="0" smtClean="0"/>
              <a:t> </a:t>
            </a:r>
            <a:r>
              <a:rPr lang="en-US" noProof="1" smtClean="0"/>
              <a:t>Ledoux</a:t>
            </a:r>
            <a:r>
              <a:rPr lang="sr-Latn-RS" dirty="0" smtClean="0"/>
              <a:t> determed </a:t>
            </a:r>
            <a:r>
              <a:rPr lang="en-US" dirty="0"/>
              <a:t>the </a:t>
            </a:r>
            <a:r>
              <a:rPr lang="en-US" noProof="1" smtClean="0"/>
              <a:t>pulsational</a:t>
            </a:r>
            <a:r>
              <a:rPr lang="en-US" dirty="0" smtClean="0"/>
              <a:t> </a:t>
            </a:r>
            <a:r>
              <a:rPr lang="en-US" dirty="0"/>
              <a:t>period of the </a:t>
            </a:r>
            <a:r>
              <a:rPr lang="en-US" dirty="0" smtClean="0"/>
              <a:t>star.</a:t>
            </a:r>
            <a:endParaRPr lang="sr-Latn-RS" dirty="0" smtClean="0"/>
          </a:p>
          <a:p>
            <a:r>
              <a:rPr lang="sr-Latn-RS" dirty="0" smtClean="0"/>
              <a:t>-</a:t>
            </a:r>
            <a:r>
              <a:rPr lang="en-US" dirty="0" smtClean="0"/>
              <a:t> Chandrasekhar</a:t>
            </a:r>
            <a:r>
              <a:rPr lang="en-US" baseline="30000" dirty="0" smtClean="0"/>
              <a:t> </a:t>
            </a:r>
            <a:r>
              <a:rPr lang="en-US" dirty="0"/>
              <a:t>and Fermi investigated the effects of a magnetic </a:t>
            </a:r>
            <a:endParaRPr lang="sr-Latn-RS" dirty="0" smtClean="0"/>
          </a:p>
          <a:p>
            <a:r>
              <a:rPr lang="en-US" dirty="0" smtClean="0"/>
              <a:t>  field </a:t>
            </a:r>
            <a:r>
              <a:rPr lang="en-US" dirty="0"/>
              <a:t>on the pulsation of a star.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793" y="2718213"/>
            <a:ext cx="2597429" cy="32175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58829" y="6000122"/>
            <a:ext cx="9813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Latn-RS" sz="1100" dirty="0" smtClean="0"/>
              <a:t>Enrico Fermi</a:t>
            </a:r>
            <a:endParaRPr lang="en-US" sz="11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Novi Sad </a:t>
            </a:r>
            <a:endParaRPr lang="ko-KR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10" name="Rectangle 9"/>
          <p:cNvSpPr/>
          <p:nvPr/>
        </p:nvSpPr>
        <p:spPr>
          <a:xfrm>
            <a:off x="237710" y="0"/>
            <a:ext cx="1035732" cy="1069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35" y="163045"/>
            <a:ext cx="817683" cy="817683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282853" y="6356350"/>
            <a:ext cx="990589" cy="365125"/>
          </a:xfrm>
        </p:spPr>
        <p:txBody>
          <a:bodyPr/>
          <a:lstStyle/>
          <a:p>
            <a:fld id="{8B1C263E-9C63-460B-BF02-60ADD7D959B2}" type="datetime1">
              <a:rPr lang="en-US" altLang="ko-KR" smtClean="0">
                <a:solidFill>
                  <a:schemeClr val="bg1"/>
                </a:solidFill>
              </a:rPr>
              <a:t>11/17/2017</a:t>
            </a:fld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872656"/>
            <a:ext cx="2072246" cy="15541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1" t="11050" r="19256" b="14780"/>
          <a:stretch/>
        </p:blipFill>
        <p:spPr>
          <a:xfrm>
            <a:off x="2064355" y="4869160"/>
            <a:ext cx="2147605" cy="16310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0"/>
            <a:ext cx="7776864" cy="1052736"/>
          </a:xfrm>
        </p:spPr>
        <p:txBody>
          <a:bodyPr/>
          <a:lstStyle/>
          <a:p>
            <a:r>
              <a:rPr lang="sr-Latn-RS" sz="2400" kern="1000" spc="-30" dirty="0" smtClean="0"/>
              <a:t/>
            </a:r>
            <a:br>
              <a:rPr lang="sr-Latn-RS" sz="2400" kern="1000" spc="-30" dirty="0" smtClean="0"/>
            </a:br>
            <a:r>
              <a:rPr lang="sr-Latn-RS" sz="2400" kern="1000" spc="-30" dirty="0" smtClean="0"/>
              <a:t/>
            </a:r>
            <a:br>
              <a:rPr lang="sr-Latn-RS" sz="2400" kern="1000" spc="-30" dirty="0" smtClean="0"/>
            </a:br>
            <a:r>
              <a:rPr lang="en-US" sz="2400" kern="1000" spc="-30" dirty="0" smtClean="0"/>
              <a:t> Radial </a:t>
            </a:r>
            <a:r>
              <a:rPr lang="en-US" sz="2400" kern="1000" spc="-30" dirty="0"/>
              <a:t>Pulsations for Self-Gravitating </a:t>
            </a:r>
            <a:r>
              <a:rPr lang="en-US" sz="2400" kern="1000" spc="-30" dirty="0" smtClean="0"/>
              <a:t>Systems:</a:t>
            </a:r>
            <a:r>
              <a:rPr lang="en-US" sz="2400" kern="1000" spc="-300" dirty="0" smtClean="0"/>
              <a:t> </a:t>
            </a:r>
            <a:r>
              <a:rPr lang="en-US" sz="2400" kern="1000" spc="-30" dirty="0" smtClean="0"/>
              <a:t>Stars</a:t>
            </a:r>
            <a:r>
              <a:rPr lang="en-US" kern="1000" spc="-30" dirty="0" smtClean="0"/>
              <a:t/>
            </a:r>
            <a:br>
              <a:rPr lang="en-US" kern="1000" spc="-30" dirty="0" smtClean="0"/>
            </a:br>
            <a:endParaRPr lang="en-US" kern="1000" spc="-30" dirty="0"/>
          </a:p>
        </p:txBody>
      </p:sp>
      <p:sp>
        <p:nvSpPr>
          <p:cNvPr id="3" name="TextBox 2"/>
          <p:cNvSpPr txBox="1"/>
          <p:nvPr/>
        </p:nvSpPr>
        <p:spPr>
          <a:xfrm>
            <a:off x="1691680" y="1052736"/>
            <a:ext cx="67810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-</a:t>
            </a:r>
            <a:r>
              <a:rPr lang="en-US" dirty="0" smtClean="0"/>
              <a:t>  Frequency </a:t>
            </a:r>
            <a:r>
              <a:rPr lang="en-US" dirty="0"/>
              <a:t>of radial pulsations in a gas </a:t>
            </a:r>
            <a:r>
              <a:rPr lang="en-US" dirty="0" smtClean="0"/>
              <a:t>sphere.</a:t>
            </a:r>
            <a:endParaRPr lang="sr-Latn-RS" dirty="0" smtClean="0"/>
          </a:p>
          <a:p>
            <a:r>
              <a:rPr lang="sr-Latn-RS" dirty="0" smtClean="0"/>
              <a:t>-</a:t>
            </a:r>
            <a:r>
              <a:rPr lang="en-US" dirty="0" smtClean="0"/>
              <a:t>  The </a:t>
            </a:r>
            <a:r>
              <a:rPr lang="en-US" dirty="0"/>
              <a:t>motion is simply </a:t>
            </a:r>
            <a:r>
              <a:rPr lang="en-US" dirty="0" smtClean="0"/>
              <a:t>periodic.</a:t>
            </a:r>
            <a:endParaRPr lang="sr-Latn-RS" dirty="0" smtClean="0"/>
          </a:p>
          <a:p>
            <a:r>
              <a:rPr lang="sr-Latn-RS" dirty="0" smtClean="0"/>
              <a:t>-</a:t>
            </a:r>
            <a:r>
              <a:rPr lang="en-US" dirty="0" smtClean="0"/>
              <a:t>  The </a:t>
            </a:r>
            <a:r>
              <a:rPr lang="en-US" dirty="0"/>
              <a:t>pulsation increases radially </a:t>
            </a:r>
            <a:r>
              <a:rPr lang="en-US" dirty="0" smtClean="0"/>
              <a:t>outwards </a:t>
            </a:r>
            <a:r>
              <a:rPr lang="en-US" dirty="0"/>
              <a:t>in a linear </a:t>
            </a:r>
            <a:r>
              <a:rPr lang="en-US" dirty="0" smtClean="0"/>
              <a:t>manner.</a:t>
            </a:r>
            <a:endParaRPr lang="sr-Latn-RS" dirty="0" smtClean="0"/>
          </a:p>
          <a:p>
            <a:r>
              <a:rPr lang="sr-Latn-RS" dirty="0" smtClean="0"/>
              <a:t>-</a:t>
            </a:r>
            <a:r>
              <a:rPr lang="en-US" dirty="0" smtClean="0"/>
              <a:t>  Equation </a:t>
            </a:r>
            <a:r>
              <a:rPr lang="en-US" dirty="0"/>
              <a:t>for </a:t>
            </a:r>
            <a:r>
              <a:rPr lang="en-US" noProof="1" smtClean="0"/>
              <a:t>pulsational</a:t>
            </a:r>
            <a:r>
              <a:rPr lang="en-US" dirty="0" smtClean="0"/>
              <a:t> </a:t>
            </a:r>
            <a:r>
              <a:rPr lang="en-US" dirty="0"/>
              <a:t>period takes simple </a:t>
            </a:r>
            <a:r>
              <a:rPr lang="en-US" dirty="0" smtClean="0"/>
              <a:t>form: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691680" y="2420888"/>
                <a:ext cx="7056784" cy="9905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𝑇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4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𝐺</m:t>
                                  </m:r>
                                </m:den>
                              </m:f>
                            </m:e>
                          </m:rad>
                        </m:e>
                      </m:d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𝜌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2420888"/>
                <a:ext cx="7056784" cy="99052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91680" y="3645023"/>
                <a:ext cx="730830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Tx/>
                  <a:buChar char="-"/>
                </a:pPr>
                <a:r>
                  <a:rPr lang="en-US" dirty="0" smtClean="0"/>
                  <a:t>This </a:t>
                </a:r>
                <a:r>
                  <a:rPr lang="en-US" dirty="0"/>
                  <a:t>law has been found to be experimentally correct in the case of the Classical </a:t>
                </a:r>
                <a:r>
                  <a:rPr lang="en-US" dirty="0" smtClean="0"/>
                  <a:t>Cepheids:</a:t>
                </a:r>
                <a:endParaRPr lang="sr-Latn-RS" dirty="0" smtClean="0"/>
              </a:p>
              <a:p>
                <a:endParaRPr lang="sr-Latn-R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/>
                        </a:rPr>
                        <m:t>0.3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𝑑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𝑇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/>
                        </a:rPr>
                        <m:t>&lt;90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𝑑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3645023"/>
                <a:ext cx="7308304" cy="1200329"/>
              </a:xfrm>
              <a:prstGeom prst="rect">
                <a:avLst/>
              </a:prstGeom>
              <a:blipFill rotWithShape="0">
                <a:blip r:embed="rId5"/>
                <a:stretch>
                  <a:fillRect l="-918" t="-5076" r="-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Novi Sad </a:t>
            </a:r>
            <a:endParaRPr lang="ko-KR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6</a:t>
            </a:fld>
            <a:endParaRPr lang="ko-KR" altLang="en-US"/>
          </a:p>
        </p:txBody>
      </p:sp>
      <p:sp>
        <p:nvSpPr>
          <p:cNvPr id="12" name="Rectangle 11"/>
          <p:cNvSpPr/>
          <p:nvPr/>
        </p:nvSpPr>
        <p:spPr>
          <a:xfrm>
            <a:off x="237710" y="0"/>
            <a:ext cx="1035732" cy="1069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35" y="163045"/>
            <a:ext cx="817683" cy="817683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282853" y="6356350"/>
            <a:ext cx="990589" cy="365125"/>
          </a:xfrm>
        </p:spPr>
        <p:txBody>
          <a:bodyPr/>
          <a:lstStyle/>
          <a:p>
            <a:fld id="{8B1C263E-9C63-460B-BF02-60ADD7D959B2}" type="datetime1">
              <a:rPr lang="en-US" altLang="ko-KR" smtClean="0">
                <a:solidFill>
                  <a:schemeClr val="bg1"/>
                </a:solidFill>
              </a:rPr>
              <a:t>11/17/2017</a:t>
            </a:fld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70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6184" y="188640"/>
            <a:ext cx="7596336" cy="1052736"/>
          </a:xfrm>
        </p:spPr>
        <p:txBody>
          <a:bodyPr/>
          <a:lstStyle/>
          <a:p>
            <a:r>
              <a:rPr lang="sr-Latn-RS" sz="2400" dirty="0" smtClean="0"/>
              <a:t/>
            </a:r>
            <a:br>
              <a:rPr lang="sr-Latn-RS" sz="2400" dirty="0" smtClean="0"/>
            </a:br>
            <a:r>
              <a:rPr lang="en-US" sz="2400" dirty="0" smtClean="0"/>
              <a:t>The </a:t>
            </a:r>
            <a:r>
              <a:rPr lang="en-US" sz="2400" dirty="0"/>
              <a:t>Influence of Magnetic and Rotational Energy </a:t>
            </a:r>
            <a:r>
              <a:rPr lang="sr-Latn-RS" sz="2400" dirty="0" smtClean="0"/>
              <a:t/>
            </a:r>
            <a:br>
              <a:rPr lang="sr-Latn-RS" sz="2400" dirty="0" smtClean="0"/>
            </a:br>
            <a:r>
              <a:rPr lang="en-US" sz="2400" dirty="0" smtClean="0"/>
              <a:t>upon </a:t>
            </a:r>
            <a:r>
              <a:rPr lang="en-US" sz="2400" dirty="0"/>
              <a:t>a Pulsating System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91680" y="1268760"/>
            <a:ext cx="61409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Frequency </a:t>
            </a:r>
            <a:r>
              <a:rPr lang="en-US" dirty="0"/>
              <a:t>of pulsation of that </a:t>
            </a:r>
            <a:r>
              <a:rPr lang="en-US" dirty="0" smtClean="0"/>
              <a:t>system.</a:t>
            </a:r>
            <a:endParaRPr lang="sr-Latn-R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All </a:t>
            </a:r>
            <a:r>
              <a:rPr lang="en-US" dirty="0"/>
              <a:t>deviations from equilibrium shall be </a:t>
            </a:r>
            <a:r>
              <a:rPr lang="en-US" dirty="0" smtClean="0"/>
              <a:t>small.</a:t>
            </a:r>
            <a:endParaRPr lang="sr-Latn-RS" dirty="0" smtClean="0"/>
          </a:p>
          <a:p>
            <a:pPr marL="285750" indent="-285750">
              <a:buFontTx/>
              <a:buChar char="-"/>
            </a:pPr>
            <a:r>
              <a:rPr lang="en-US" dirty="0"/>
              <a:t>Radiation pressure will be considered to be </a:t>
            </a:r>
            <a:r>
              <a:rPr lang="en-US" dirty="0" smtClean="0"/>
              <a:t>negligible.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691680" y="2420888"/>
                <a:ext cx="7272808" cy="648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𝐼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=2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к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+Ω+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ℳ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2420888"/>
                <a:ext cx="7272808" cy="64812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91680" y="3501008"/>
                <a:ext cx="7280647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Tx/>
                  <a:buChar char="-"/>
                </a:pPr>
                <a:r>
                  <a:rPr lang="en-US" dirty="0" smtClean="0"/>
                  <a:t>Periodic </a:t>
                </a:r>
                <a:r>
                  <a:rPr lang="en-US" dirty="0"/>
                  <a:t>form for the pulsation and linearly increasing </a:t>
                </a:r>
                <a:r>
                  <a:rPr lang="en-US" dirty="0" smtClean="0"/>
                  <a:t>amplitude.</a:t>
                </a:r>
                <a:endParaRPr lang="sr-Latn-RS" dirty="0" smtClean="0"/>
              </a:p>
              <a:p>
                <a:pPr marL="285750" indent="-285750">
                  <a:buFontTx/>
                  <a:buChar char="-"/>
                </a:pPr>
                <a:r>
                  <a:rPr lang="en-US" dirty="0" smtClean="0"/>
                  <a:t>The </a:t>
                </a:r>
                <a:r>
                  <a:rPr lang="en-US" dirty="0"/>
                  <a:t>pulsation period will be positive </a:t>
                </a:r>
                <a:r>
                  <a:rPr lang="en-US" dirty="0" smtClean="0"/>
                  <a:t>only</a:t>
                </a:r>
                <a:r>
                  <a:rPr lang="sr-Latn-RS" dirty="0" smtClean="0"/>
                  <a:t> if</a:t>
                </a:r>
                <a:r>
                  <a:rPr lang="sr-Latn-RS" dirty="0" smtClean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noProof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noProof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noProof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Ω</m:t>
                            </m:r>
                          </m:e>
                          <m:sub>
                            <m:r>
                              <a:rPr lang="en-US" i="1" noProof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i="1" noProof="1" dirty="0">
                        <a:solidFill>
                          <a:schemeClr val="tx1"/>
                        </a:solidFill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i="1" noProof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noProof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ℳ</m:t>
                        </m:r>
                      </m:e>
                      <m:sub>
                        <m:r>
                          <a:rPr lang="en-US" i="1" noProof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sr-Latn-RS" dirty="0" smtClean="0"/>
              </a:p>
              <a:p>
                <a:pPr marL="285750" indent="-285750">
                  <a:buFontTx/>
                  <a:buChar char="-"/>
                </a:pPr>
                <a:r>
                  <a:rPr lang="en-US" dirty="0" smtClean="0"/>
                  <a:t>The </a:t>
                </a:r>
                <a:r>
                  <a:rPr lang="en-US" dirty="0"/>
                  <a:t>introduction of magnetic fields only serves to lengthen the </a:t>
                </a:r>
                <a:endParaRPr lang="sr-Latn-RS" dirty="0" smtClean="0"/>
              </a:p>
              <a:p>
                <a:r>
                  <a:rPr lang="sr-Latn-RS" dirty="0"/>
                  <a:t> </a:t>
                </a:r>
                <a:r>
                  <a:rPr lang="sr-Latn-RS" dirty="0" smtClean="0"/>
                  <a:t> </a:t>
                </a:r>
                <a:r>
                  <a:rPr lang="sr-Latn-RS" spc="300" dirty="0" smtClean="0"/>
                  <a:t> </a:t>
                </a:r>
                <a:r>
                  <a:rPr lang="en-US" dirty="0" smtClean="0"/>
                  <a:t>period </a:t>
                </a:r>
                <a:r>
                  <a:rPr lang="en-US" dirty="0"/>
                  <a:t>of </a:t>
                </a:r>
                <a:r>
                  <a:rPr lang="en-US" dirty="0" smtClean="0"/>
                  <a:t>pulsation.</a:t>
                </a:r>
                <a:endParaRPr lang="sr-Latn-RS" dirty="0" smtClean="0"/>
              </a:p>
              <a:p>
                <a:r>
                  <a:rPr lang="sr-Latn-RS" dirty="0" smtClean="0"/>
                  <a:t>-</a:t>
                </a:r>
                <a:r>
                  <a:rPr lang="en-US" dirty="0"/>
                  <a:t> </a:t>
                </a:r>
                <a:r>
                  <a:rPr lang="sr-Latn-RS" spc="300" dirty="0" smtClean="0"/>
                  <a:t> </a:t>
                </a:r>
                <a:r>
                  <a:rPr lang="en-US" dirty="0" smtClean="0"/>
                  <a:t>The </a:t>
                </a:r>
                <a:r>
                  <a:rPr lang="en-US" dirty="0"/>
                  <a:t>addition of rotational energy will tend to reduce </a:t>
                </a:r>
                <a:r>
                  <a:rPr lang="en-US" dirty="0" smtClean="0"/>
                  <a:t>it.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3501008"/>
                <a:ext cx="7280647" cy="1477328"/>
              </a:xfrm>
              <a:prstGeom prst="rect">
                <a:avLst/>
              </a:prstGeom>
              <a:blipFill rotWithShape="0">
                <a:blip r:embed="rId3"/>
                <a:stretch>
                  <a:fillRect l="-921" t="-3704" r="-335" b="-5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Novi Sad </a:t>
            </a:r>
            <a:endParaRPr lang="ko-KR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7</a:t>
            </a:fld>
            <a:endParaRPr lang="ko-KR" altLang="en-US"/>
          </a:p>
        </p:txBody>
      </p:sp>
      <p:sp>
        <p:nvSpPr>
          <p:cNvPr id="10" name="Rectangle 9"/>
          <p:cNvSpPr/>
          <p:nvPr/>
        </p:nvSpPr>
        <p:spPr>
          <a:xfrm>
            <a:off x="237710" y="0"/>
            <a:ext cx="1035732" cy="1069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35" y="163045"/>
            <a:ext cx="817683" cy="817683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282853" y="6356350"/>
            <a:ext cx="990589" cy="365125"/>
          </a:xfrm>
        </p:spPr>
        <p:txBody>
          <a:bodyPr/>
          <a:lstStyle/>
          <a:p>
            <a:fld id="{8B1C263E-9C63-460B-BF02-60ADD7D959B2}" type="datetime1">
              <a:rPr lang="en-US" altLang="ko-KR" smtClean="0">
                <a:solidFill>
                  <a:schemeClr val="bg1"/>
                </a:solidFill>
              </a:rPr>
              <a:t>11/17/2017</a:t>
            </a:fld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8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0211"/>
                    </a14:imgEffect>
                    <a14:imgEffect>
                      <a14:brightnessContrast bright="-18000" contras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774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16778"/>
            <a:ext cx="7596336" cy="1052736"/>
          </a:xfrm>
        </p:spPr>
        <p:txBody>
          <a:bodyPr/>
          <a:lstStyle/>
          <a:p>
            <a:r>
              <a:rPr lang="sr-Latn-RS" sz="2400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11000"/>
                    </a:schemeClr>
                  </a:glow>
                </a:effectLst>
              </a:rPr>
              <a:t/>
            </a:r>
            <a:br>
              <a:rPr lang="sr-Latn-RS" sz="2400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11000"/>
                    </a:schemeClr>
                  </a:glow>
                </a:effectLst>
              </a:rPr>
            </a:br>
            <a:r>
              <a:rPr lang="en-US" sz="2400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11000"/>
                    </a:schemeClr>
                  </a:glow>
                </a:effectLst>
              </a:rPr>
              <a:t>Some </a:t>
            </a:r>
            <a:r>
              <a:rPr lang="en-US" sz="2400" dirty="0">
                <a:solidFill>
                  <a:schemeClr val="bg1"/>
                </a:solidFill>
                <a:effectLst>
                  <a:glow rad="228600">
                    <a:schemeClr val="tx1">
                      <a:alpha val="11000"/>
                    </a:schemeClr>
                  </a:glow>
                </a:effectLst>
              </a:rPr>
              <a:t>Applications of the Virial </a:t>
            </a:r>
            <a:r>
              <a:rPr lang="en-US" sz="2400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11000"/>
                    </a:schemeClr>
                  </a:glow>
                </a:effectLst>
              </a:rPr>
              <a:t>Theorem</a:t>
            </a:r>
            <a:r>
              <a:rPr lang="sr-Latn-RS" sz="2400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11000"/>
                    </a:schemeClr>
                  </a:glow>
                </a:effectLst>
              </a:rPr>
              <a:t>:</a:t>
            </a:r>
            <a:r>
              <a:rPr lang="en-US" sz="2400" dirty="0">
                <a:solidFill>
                  <a:schemeClr val="bg1"/>
                </a:solidFill>
                <a:effectLst>
                  <a:glow rad="228600">
                    <a:schemeClr val="tx1">
                      <a:alpha val="11000"/>
                    </a:schemeClr>
                  </a:glow>
                </a:effectLst>
              </a:rPr>
              <a:t> </a:t>
            </a:r>
            <a:r>
              <a:rPr lang="sr-Latn-RS" sz="2400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11000"/>
                    </a:schemeClr>
                  </a:glow>
                </a:effectLst>
              </a:rPr>
              <a:t/>
            </a:r>
            <a:br>
              <a:rPr lang="sr-Latn-RS" sz="2400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11000"/>
                    </a:schemeClr>
                  </a:glow>
                </a:effectLst>
              </a:rPr>
            </a:br>
            <a:r>
              <a:rPr lang="en-US" sz="2400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11000"/>
                    </a:schemeClr>
                  </a:glow>
                </a:effectLst>
              </a:rPr>
              <a:t>Pulsational </a:t>
            </a:r>
            <a:r>
              <a:rPr lang="en-US" sz="2400" dirty="0">
                <a:solidFill>
                  <a:schemeClr val="bg1"/>
                </a:solidFill>
                <a:effectLst>
                  <a:glow rad="228600">
                    <a:schemeClr val="tx1">
                      <a:alpha val="11000"/>
                    </a:schemeClr>
                  </a:glow>
                </a:effectLst>
              </a:rPr>
              <a:t>Stability of White Dwarfs</a:t>
            </a:r>
            <a:br>
              <a:rPr lang="en-US" sz="2400" dirty="0">
                <a:solidFill>
                  <a:schemeClr val="bg1"/>
                </a:solidFill>
                <a:effectLst>
                  <a:glow rad="228600">
                    <a:schemeClr val="tx1">
                      <a:alpha val="11000"/>
                    </a:schemeClr>
                  </a:glow>
                </a:effectLst>
              </a:rPr>
            </a:br>
            <a:endParaRPr lang="en-US" sz="2400" dirty="0">
              <a:solidFill>
                <a:schemeClr val="bg1"/>
              </a:solidFill>
              <a:effectLst>
                <a:glow rad="228600">
                  <a:schemeClr val="tx1">
                    <a:alpha val="11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9672" y="1196752"/>
            <a:ext cx="714580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26000"/>
                    </a:schemeClr>
                  </a:glow>
                </a:effectLst>
              </a:rPr>
              <a:t>-  White </a:t>
            </a:r>
            <a:r>
              <a:rPr lang="en-US" dirty="0">
                <a:solidFill>
                  <a:schemeClr val="bg1"/>
                </a:solidFill>
                <a:effectLst>
                  <a:glow rad="228600">
                    <a:schemeClr val="tx1">
                      <a:alpha val="26000"/>
                    </a:schemeClr>
                  </a:glow>
                </a:effectLst>
              </a:rPr>
              <a:t>dwarf </a:t>
            </a:r>
            <a:r>
              <a:rPr lang="en-US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26000"/>
                    </a:schemeClr>
                  </a:glow>
                </a:effectLst>
              </a:rPr>
              <a:t>become </a:t>
            </a:r>
            <a:r>
              <a:rPr lang="en-US" dirty="0">
                <a:solidFill>
                  <a:schemeClr val="bg1"/>
                </a:solidFill>
                <a:effectLst>
                  <a:glow rad="228600">
                    <a:schemeClr val="tx1">
                      <a:alpha val="26000"/>
                    </a:schemeClr>
                  </a:glow>
                </a:effectLst>
              </a:rPr>
              <a:t>unstable when its radius shrank to about </a:t>
            </a:r>
          </a:p>
          <a:p>
            <a:r>
              <a:rPr lang="en-US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26000"/>
                    </a:schemeClr>
                  </a:glow>
                </a:effectLst>
              </a:rPr>
              <a:t>   246 </a:t>
            </a:r>
            <a:r>
              <a:rPr lang="en-US" dirty="0">
                <a:solidFill>
                  <a:schemeClr val="bg1"/>
                </a:solidFill>
                <a:effectLst>
                  <a:glow rad="228600">
                    <a:schemeClr val="tx1">
                      <a:alpha val="26000"/>
                    </a:schemeClr>
                  </a:glow>
                </a:effectLst>
              </a:rPr>
              <a:t>Schwarzschild radii or </a:t>
            </a:r>
            <a:r>
              <a:rPr lang="en-US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26000"/>
                    </a:schemeClr>
                  </a:glow>
                </a:effectLst>
              </a:rPr>
              <a:t>1000km.</a:t>
            </a:r>
          </a:p>
          <a:p>
            <a:r>
              <a:rPr lang="en-US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26000"/>
                    </a:schemeClr>
                  </a:glow>
                </a:effectLst>
              </a:rPr>
              <a:t>-  Spherically </a:t>
            </a:r>
            <a:r>
              <a:rPr lang="en-US" dirty="0">
                <a:solidFill>
                  <a:schemeClr val="bg1"/>
                </a:solidFill>
                <a:effectLst>
                  <a:glow rad="228600">
                    <a:schemeClr val="tx1">
                      <a:alpha val="26000"/>
                    </a:schemeClr>
                  </a:glow>
                </a:effectLst>
              </a:rPr>
              <a:t>symmetric equation of </a:t>
            </a:r>
            <a:r>
              <a:rPr lang="en-US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26000"/>
                    </a:schemeClr>
                  </a:glow>
                </a:effectLst>
              </a:rPr>
              <a:t>motion.</a:t>
            </a:r>
          </a:p>
          <a:p>
            <a:r>
              <a:rPr lang="en-US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26000"/>
                    </a:schemeClr>
                  </a:glow>
                </a:effectLst>
              </a:rPr>
              <a:t>-  Again</a:t>
            </a:r>
            <a:r>
              <a:rPr lang="en-US" dirty="0">
                <a:solidFill>
                  <a:schemeClr val="bg1"/>
                </a:solidFill>
                <a:effectLst>
                  <a:glow rad="228600">
                    <a:schemeClr val="tx1">
                      <a:alpha val="26000"/>
                    </a:schemeClr>
                  </a:glow>
                </a:effectLst>
              </a:rPr>
              <a:t>, we form LI and </a:t>
            </a:r>
            <a:r>
              <a:rPr lang="en-US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26000"/>
                    </a:schemeClr>
                  </a:glow>
                </a:effectLst>
              </a:rPr>
              <a:t>its variation.</a:t>
            </a:r>
          </a:p>
          <a:p>
            <a:r>
              <a:rPr lang="en-US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26000"/>
                    </a:schemeClr>
                  </a:glow>
                </a:effectLst>
              </a:rPr>
              <a:t>-  We </a:t>
            </a:r>
            <a:r>
              <a:rPr lang="en-US" dirty="0">
                <a:solidFill>
                  <a:schemeClr val="bg1"/>
                </a:solidFill>
                <a:effectLst>
                  <a:glow rad="228600">
                    <a:schemeClr val="tx1">
                      <a:alpha val="26000"/>
                    </a:schemeClr>
                  </a:glow>
                </a:effectLst>
              </a:rPr>
              <a:t>can </a:t>
            </a:r>
            <a:r>
              <a:rPr lang="en-US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26000"/>
                    </a:schemeClr>
                  </a:glow>
                </a:effectLst>
              </a:rPr>
              <a:t>write </a:t>
            </a:r>
            <a:r>
              <a:rPr lang="en-US" dirty="0">
                <a:solidFill>
                  <a:schemeClr val="bg1"/>
                </a:solidFill>
                <a:effectLst>
                  <a:glow rad="228600">
                    <a:schemeClr val="tx1">
                      <a:alpha val="26000"/>
                    </a:schemeClr>
                  </a:glow>
                </a:effectLst>
              </a:rPr>
              <a:t>eq for </a:t>
            </a:r>
            <a:r>
              <a:rPr lang="en-US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26000"/>
                    </a:schemeClr>
                  </a:glow>
                </a:effectLst>
              </a:rPr>
              <a:t>stability </a:t>
            </a:r>
            <a:r>
              <a:rPr lang="en-US" dirty="0">
                <a:solidFill>
                  <a:schemeClr val="bg1"/>
                </a:solidFill>
                <a:effectLst>
                  <a:glow rad="228600">
                    <a:schemeClr val="tx1">
                      <a:alpha val="26000"/>
                    </a:schemeClr>
                  </a:glow>
                </a:effectLst>
              </a:rPr>
              <a:t>of white dwarfs </a:t>
            </a:r>
            <a:r>
              <a:rPr lang="en-US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26000"/>
                    </a:schemeClr>
                  </a:glow>
                </a:effectLst>
              </a:rPr>
              <a:t>as:</a:t>
            </a:r>
            <a:endParaRPr lang="en-US" dirty="0">
              <a:solidFill>
                <a:schemeClr val="bg1"/>
              </a:solidFill>
              <a:effectLst>
                <a:glow rad="228600">
                  <a:schemeClr val="tx1">
                    <a:alpha val="26000"/>
                  </a:schemeClr>
                </a:glow>
              </a:effectLst>
            </a:endParaRPr>
          </a:p>
          <a:p>
            <a:endParaRPr lang="en-US" dirty="0">
              <a:solidFill>
                <a:schemeClr val="bg1"/>
              </a:solidFill>
              <a:effectLst>
                <a:glow rad="228600">
                  <a:schemeClr val="tx1">
                    <a:alpha val="11000"/>
                  </a:schemeClr>
                </a:glo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835696" y="2951078"/>
                <a:ext cx="6192688" cy="663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effectLst>
                                <a:glow rad="139700">
                                  <a:schemeClr val="tx1">
                                    <a:alpha val="56000"/>
                                  </a:schemeClr>
                                </a:glo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effectLst>
                                    <a:glow rad="139700">
                                      <a:schemeClr val="tx1">
                                        <a:alpha val="56000"/>
                                      </a:schemeClr>
                                    </a:glow>
                                  </a:effectLst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effectLst>
                                        <a:glow rad="139700">
                                          <a:schemeClr val="tx1">
                                            <a:alpha val="56000"/>
                                          </a:schemeClr>
                                        </a:glow>
                                      </a:effectLst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effectLst>
                                        <a:glow rad="139700">
                                          <a:schemeClr val="tx1">
                                            <a:alpha val="56000"/>
                                          </a:schemeClr>
                                        </a:glow>
                                      </a:effectLst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effectLst>
                                        <a:glow rad="139700">
                                          <a:schemeClr val="tx1">
                                            <a:alpha val="56000"/>
                                          </a:schemeClr>
                                        </a:glow>
                                      </a:effectLst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effectLst>
                                        <a:glow rad="139700">
                                          <a:schemeClr val="tx1">
                                            <a:alpha val="56000"/>
                                          </a:schemeClr>
                                        </a:glow>
                                      </a:effectLst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effectLst>
                                        <a:glow rad="139700">
                                          <a:schemeClr val="tx1">
                                            <a:alpha val="56000"/>
                                          </a:schemeClr>
                                        </a:glow>
                                      </a:effectLst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effectLst>
                                        <a:glow rad="139700">
                                          <a:schemeClr val="tx1">
                                            <a:alpha val="56000"/>
                                          </a:schemeClr>
                                        </a:glow>
                                      </a:effectLst>
                                      <a:latin typeface="Cambria Math"/>
                                    </a:rPr>
                                    <m:t>𝑆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i="1">
                          <a:solidFill>
                            <a:schemeClr val="bg1"/>
                          </a:solidFill>
                          <a:effectLst>
                            <a:glow rad="139700">
                              <a:schemeClr val="tx1">
                                <a:alpha val="56000"/>
                              </a:schemeClr>
                            </a:glow>
                          </a:effectLst>
                          <a:latin typeface="Cambria Math"/>
                        </a:rPr>
                        <m:t>&gt;228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bg1"/>
                              </a:solidFill>
                              <a:effectLst>
                                <a:glow rad="139700">
                                  <a:schemeClr val="tx1">
                                    <a:alpha val="56000"/>
                                  </a:schemeClr>
                                </a:glo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effectLst>
                                    <a:glow rad="139700">
                                      <a:schemeClr val="tx1">
                                        <a:alpha val="56000"/>
                                      </a:schemeClr>
                                    </a:glo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effectLst>
                                        <a:glow rad="139700">
                                          <a:schemeClr val="tx1">
                                            <a:alpha val="56000"/>
                                          </a:schemeClr>
                                        </a:glow>
                                      </a:effectLst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effectLst>
                                            <a:glow rad="139700">
                                              <a:schemeClr val="tx1">
                                                <a:alpha val="56000"/>
                                              </a:schemeClr>
                                            </a:glow>
                                          </a:effectLst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effectLst>
                                            <a:glow rad="139700">
                                              <a:schemeClr val="tx1">
                                                <a:alpha val="56000"/>
                                              </a:schemeClr>
                                            </a:glow>
                                          </a:effectLst>
                                          <a:latin typeface="Cambria Math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effectLst>
                                            <a:glow rad="139700">
                                              <a:schemeClr val="tx1">
                                                <a:alpha val="56000"/>
                                              </a:schemeClr>
                                            </a:glow>
                                          </a:effectLst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effectLst>
                                        <a:glow rad="139700">
                                          <a:schemeClr val="tx1">
                                            <a:alpha val="56000"/>
                                          </a:schemeClr>
                                        </a:glow>
                                      </a:effectLst>
                                      <a:latin typeface="Cambria Math"/>
                                    </a:rPr>
                                    <m:t>𝑀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type m:val="lin"/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effectLst>
                                    <a:glow rad="139700">
                                      <a:schemeClr val="tx1">
                                        <a:alpha val="56000"/>
                                      </a:schemeClr>
                                    </a:glow>
                                  </a:effectLst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effectLst>
                                    <a:glow rad="139700">
                                      <a:schemeClr val="tx1">
                                        <a:alpha val="56000"/>
                                      </a:schemeClr>
                                    </a:glow>
                                  </a:effectLst>
                                  <a:latin typeface="Cambria Math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effectLst>
                                    <a:glow rad="139700">
                                      <a:schemeClr val="tx1">
                                        <a:alpha val="56000"/>
                                      </a:schemeClr>
                                    </a:glow>
                                  </a:effectLst>
                                  <a:latin typeface="Cambria Math"/>
                                </a:rPr>
                                <m:t>9</m:t>
                              </m:r>
                            </m:den>
                          </m:f>
                        </m:sup>
                      </m:sSup>
                      <m:r>
                        <a:rPr lang="en-US" i="1">
                          <a:solidFill>
                            <a:schemeClr val="bg1"/>
                          </a:solidFill>
                          <a:effectLst>
                            <a:glow rad="139700">
                              <a:schemeClr val="tx1">
                                <a:alpha val="56000"/>
                              </a:schemeClr>
                            </a:glow>
                          </a:effectLst>
                          <a:latin typeface="Cambria Math"/>
                        </a:rPr>
                        <m:t>≅200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  <a:effectLst>
                    <a:glow rad="139700">
                      <a:schemeClr val="tx1">
                        <a:alpha val="56000"/>
                      </a:schemeClr>
                    </a:glow>
                  </a:effectLst>
                </a:endParaRPr>
              </a:p>
              <a:p>
                <a:endParaRPr lang="en-US" dirty="0">
                  <a:solidFill>
                    <a:schemeClr val="bg1"/>
                  </a:solidFill>
                  <a:effectLst>
                    <a:glow rad="228600">
                      <a:schemeClr val="tx1">
                        <a:alpha val="11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2951078"/>
                <a:ext cx="6192688" cy="663451"/>
              </a:xfrm>
              <a:prstGeom prst="rect">
                <a:avLst/>
              </a:prstGeom>
              <a:blipFill rotWithShape="1">
                <a:blip r:embed="rId4"/>
                <a:stretch>
                  <a:fillRect t="-70642" b="-66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Novi Sad </a:t>
            </a:r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8</a:t>
            </a:fld>
            <a:endParaRPr lang="ko-KR" altLang="en-US"/>
          </a:p>
        </p:txBody>
      </p:sp>
      <p:sp>
        <p:nvSpPr>
          <p:cNvPr id="10" name="Rectangle 9"/>
          <p:cNvSpPr/>
          <p:nvPr/>
        </p:nvSpPr>
        <p:spPr>
          <a:xfrm>
            <a:off x="237710" y="0"/>
            <a:ext cx="1035732" cy="1069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35" y="163045"/>
            <a:ext cx="817683" cy="817683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282853" y="6356350"/>
            <a:ext cx="990589" cy="365125"/>
          </a:xfrm>
        </p:spPr>
        <p:txBody>
          <a:bodyPr/>
          <a:lstStyle/>
          <a:p>
            <a:fld id="{8B1C263E-9C63-460B-BF02-60ADD7D959B2}" type="datetime1">
              <a:rPr lang="en-US" altLang="ko-KR" smtClean="0">
                <a:solidFill>
                  <a:schemeClr val="bg1"/>
                </a:solidFill>
              </a:rPr>
              <a:t>11/17/2017</a:t>
            </a:fld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24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8192" y="16778"/>
            <a:ext cx="7524328" cy="1052736"/>
          </a:xfrm>
        </p:spPr>
        <p:txBody>
          <a:bodyPr/>
          <a:lstStyle/>
          <a:p>
            <a:r>
              <a:rPr lang="en-US" sz="2400" dirty="0"/>
              <a:t>The Influence of Rotation and Magnetic Fields on White Dwarf Gravitational Instability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63688" y="1052736"/>
            <a:ext cx="33104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 Strong gravitational field.</a:t>
            </a:r>
          </a:p>
          <a:p>
            <a:r>
              <a:rPr lang="en-US" dirty="0" smtClean="0"/>
              <a:t>-  The </a:t>
            </a:r>
            <a:r>
              <a:rPr lang="en-US" dirty="0"/>
              <a:t>case for </a:t>
            </a:r>
            <a:r>
              <a:rPr lang="en-US" dirty="0" smtClean="0"/>
              <a:t>rigid rotation.</a:t>
            </a:r>
          </a:p>
          <a:p>
            <a:r>
              <a:rPr lang="en-US" dirty="0" smtClean="0"/>
              <a:t>-  Stability conditions: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63688" y="2276872"/>
                <a:ext cx="6912768" cy="1046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𝑠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4.4∙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ℋ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9.3∙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−6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ℋ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&gt;0</m:t>
                      </m:r>
                    </m:oMath>
                  </m:oMathPara>
                </a14:m>
                <a:endParaRPr lang="sr-Cyrl-RS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2276872"/>
                <a:ext cx="6912768" cy="10463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835576" y="3323249"/>
            <a:ext cx="7200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For </a:t>
            </a:r>
            <a:r>
              <a:rPr lang="en-US" dirty="0"/>
              <a:t>the field to make any </a:t>
            </a:r>
            <a:r>
              <a:rPr lang="en-US" dirty="0" smtClean="0"/>
              <a:t>noticeable difference </a:t>
            </a:r>
            <a:r>
              <a:rPr lang="en-US" dirty="0"/>
              <a:t>it will have to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spc="-300" dirty="0" smtClean="0"/>
              <a:t> </a:t>
            </a:r>
            <a:r>
              <a:rPr lang="en-US" dirty="0" smtClean="0"/>
              <a:t>be </a:t>
            </a:r>
            <a:r>
              <a:rPr lang="en-US" dirty="0"/>
              <a:t>truly large</a:t>
            </a:r>
            <a:r>
              <a:rPr lang="en-US" dirty="0" smtClean="0"/>
              <a:t>.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Neither </a:t>
            </a:r>
            <a:r>
              <a:rPr lang="en-US" dirty="0"/>
              <a:t>magnetic fields nor rotation can significantly alter the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spc="300" dirty="0" smtClean="0"/>
              <a:t> </a:t>
            </a:r>
            <a:r>
              <a:rPr lang="en-US" dirty="0" smtClean="0"/>
              <a:t>fact </a:t>
            </a:r>
            <a:r>
              <a:rPr lang="en-US" dirty="0"/>
              <a:t>that a white dwarf will become unstable at or about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1000km.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Novi Sad </a:t>
            </a:r>
            <a:endParaRPr lang="ko-KR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9</a:t>
            </a:fld>
            <a:endParaRPr lang="ko-KR" altLang="en-US"/>
          </a:p>
        </p:txBody>
      </p:sp>
      <p:sp>
        <p:nvSpPr>
          <p:cNvPr id="10" name="Rectangle 9"/>
          <p:cNvSpPr/>
          <p:nvPr/>
        </p:nvSpPr>
        <p:spPr>
          <a:xfrm>
            <a:off x="237710" y="0"/>
            <a:ext cx="1035732" cy="1069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35" y="163045"/>
            <a:ext cx="817683" cy="817683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282853" y="6356350"/>
            <a:ext cx="990589" cy="365125"/>
          </a:xfrm>
        </p:spPr>
        <p:txBody>
          <a:bodyPr/>
          <a:lstStyle/>
          <a:p>
            <a:fld id="{8B1C263E-9C63-460B-BF02-60ADD7D959B2}" type="datetime1">
              <a:rPr lang="en-US" altLang="ko-KR" smtClean="0">
                <a:solidFill>
                  <a:schemeClr val="bg1"/>
                </a:solidFill>
              </a:rPr>
              <a:t>11/17/2017</a:t>
            </a:fld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25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831</TotalTime>
  <Words>1104</Words>
  <Application>Microsoft Office PowerPoint</Application>
  <PresentationFormat>On-screen Show (4:3)</PresentationFormat>
  <Paragraphs>168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 The Virial theorem in astrophysics</vt:lpstr>
      <vt:lpstr>  The classical derivation of the Virial Theorem</vt:lpstr>
      <vt:lpstr>  The classical derivation of the Virial Theorem</vt:lpstr>
      <vt:lpstr>   The Variational Form of the Virial Theorem  </vt:lpstr>
      <vt:lpstr>   Radial Pulsations for Self-Gravitating Systems: Stars </vt:lpstr>
      <vt:lpstr> The Influence of Magnetic and Rotational Energy  upon a Pulsating System </vt:lpstr>
      <vt:lpstr> Some Applications of the Virial Theorem:  Pulsational Stability of White Dwarfs </vt:lpstr>
      <vt:lpstr>The Influence of Rotation and Magnetic Fields on White Dwarf Gravitational Instability</vt:lpstr>
      <vt:lpstr>   Stability of a Neutron Star </vt:lpstr>
      <vt:lpstr>   Applications of the Virial Theorem in modern  physics: Temperature of the interior of a star  </vt:lpstr>
      <vt:lpstr> Applications of the Virial Theorem in modern  physics: The dark matter hypothesis </vt:lpstr>
      <vt:lpstr> Bullet Cluster </vt:lpstr>
      <vt:lpstr>  Conclusion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Marina</cp:lastModifiedBy>
  <cp:revision>53</cp:revision>
  <dcterms:created xsi:type="dcterms:W3CDTF">2014-04-01T16:35:38Z</dcterms:created>
  <dcterms:modified xsi:type="dcterms:W3CDTF">2017-11-17T13:04:14Z</dcterms:modified>
</cp:coreProperties>
</file>