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73A24-A42C-47EF-BD47-FCC2C6ED57CF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9BF3B-7D63-4CF1-B97A-82F5070E8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15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9BF3B-7D63-4CF1-B97A-82F5070E8F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88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76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24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517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1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79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076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254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36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18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54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7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DEF7-6FF2-4468-A798-5BF491AD61DE}" type="datetimeFigureOut">
              <a:rPr lang="en-US" smtClean="0"/>
              <a:pPr/>
              <a:t>19-Apr-13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B14B-119F-4CC7-A08F-FD15C984E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859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5907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SVAP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/>
              <a:t>(</a:t>
            </a:r>
            <a:r>
              <a:rPr lang="en-US" sz="3200" dirty="0" err="1" smtClean="0"/>
              <a:t>Studentska</a:t>
            </a:r>
            <a:r>
              <a:rPr lang="en-US" sz="3200" dirty="0" smtClean="0"/>
              <a:t> </a:t>
            </a:r>
            <a:r>
              <a:rPr lang="en-US" sz="3200" dirty="0" err="1" smtClean="0"/>
              <a:t>vidojeva</a:t>
            </a:r>
            <a:r>
              <a:rPr lang="sr-Latn-RS" sz="3200" dirty="0" smtClean="0"/>
              <a:t>čka astronomska praksa</a:t>
            </a:r>
            <a:r>
              <a:rPr lang="sr-Latn-RS" sz="3200" dirty="0" smtClean="0"/>
              <a:t>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smtClean="0"/>
              <a:t>16-18 </a:t>
            </a:r>
            <a:r>
              <a:rPr lang="en-US" sz="3200" dirty="0" err="1" smtClean="0"/>
              <a:t>jun</a:t>
            </a:r>
            <a:r>
              <a:rPr lang="en-US" sz="3200" dirty="0" smtClean="0"/>
              <a:t> </a:t>
            </a:r>
            <a:r>
              <a:rPr lang="en-US" sz="3200" dirty="0" smtClean="0"/>
              <a:t>2012</a:t>
            </a:r>
            <a:r>
              <a:rPr lang="en-US" sz="3200" dirty="0" smtClean="0"/>
              <a:t>)</a:t>
            </a:r>
            <a:r>
              <a:rPr lang="sr-Latn-RS" sz="3200" dirty="0" smtClean="0"/>
              <a:t/>
            </a:r>
            <a:br>
              <a:rPr lang="sr-Latn-RS" sz="3200" dirty="0" smtClean="0"/>
            </a:br>
            <a:r>
              <a:rPr lang="sr-Latn-RS" sz="3200" dirty="0"/>
              <a:t/>
            </a:r>
            <a:br>
              <a:rPr lang="sr-Latn-RS" sz="3200" dirty="0"/>
            </a:br>
            <a:r>
              <a:rPr lang="sr-Latn-RS" sz="3200" dirty="0" smtClean="0">
                <a:latin typeface="Harrington" pitchFamily="82" charset="0"/>
              </a:rPr>
              <a:t>Red, rad i ... </a:t>
            </a:r>
            <a:r>
              <a:rPr lang="sr-Latn-RS" sz="3200" dirty="0">
                <a:latin typeface="Harrington" pitchFamily="82" charset="0"/>
              </a:rPr>
              <a:t>p</a:t>
            </a:r>
            <a:r>
              <a:rPr lang="sr-Latn-RS" sz="3200" dirty="0" smtClean="0">
                <a:latin typeface="Harrington" pitchFamily="82" charset="0"/>
              </a:rPr>
              <a:t>omalo discipline</a:t>
            </a:r>
            <a:endParaRPr lang="en-US" sz="3200" dirty="0">
              <a:latin typeface="Harringto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886200"/>
            <a:ext cx="3810000" cy="1752600"/>
          </a:xfrm>
        </p:spPr>
        <p:txBody>
          <a:bodyPr>
            <a:normAutofit/>
          </a:bodyPr>
          <a:lstStyle/>
          <a:p>
            <a:r>
              <a:rPr lang="sr-Latn-RS" sz="2400" b="1" dirty="0" smtClean="0"/>
              <a:t>Ana Mitrašinović, </a:t>
            </a:r>
          </a:p>
          <a:p>
            <a:r>
              <a:rPr lang="sr-Latn-RS" sz="2000" i="1" dirty="0" smtClean="0"/>
              <a:t>Univerzitet u Beogradu</a:t>
            </a:r>
          </a:p>
          <a:p>
            <a:r>
              <a:rPr lang="sr-Latn-RS" sz="2400" b="1" dirty="0" smtClean="0"/>
              <a:t>Darko Donevski, </a:t>
            </a:r>
          </a:p>
          <a:p>
            <a:r>
              <a:rPr lang="sr-Latn-RS" sz="2000" i="1" dirty="0" smtClean="0"/>
              <a:t>Univerzitet u Novom Sadu</a:t>
            </a:r>
            <a:endParaRPr lang="en-US" sz="20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4064000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99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dirty="0" smtClean="0"/>
              <a:t>U iščekivanju VEEELIKOG „OTKRIĆA“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162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60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dirty="0" smtClean="0"/>
              <a:t>„Vannastavne aktivnosti“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0"/>
            <a:ext cx="390358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22764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1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dirty="0" smtClean="0"/>
              <a:t>Svitanje /kraj posmatranja oko 5:00 h/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21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err="1" smtClean="0"/>
              <a:t>Lepa</a:t>
            </a:r>
            <a:r>
              <a:rPr lang="en-US" dirty="0" smtClean="0"/>
              <a:t> </a:t>
            </a:r>
            <a:r>
              <a:rPr lang="en-US" dirty="0" err="1" smtClean="0"/>
              <a:t>slika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kraj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m5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848600" cy="49287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r-Latn-RS" sz="3600" b="1" dirty="0" smtClean="0"/>
              <a:t>Zašto Vidojevica?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4114800"/>
            <a:ext cx="8458200" cy="2438400"/>
          </a:xfrm>
        </p:spPr>
        <p:txBody>
          <a:bodyPr>
            <a:normAutofit lnSpcReduction="10000"/>
          </a:bodyPr>
          <a:lstStyle/>
          <a:p>
            <a:r>
              <a:rPr lang="sr-Latn-RS" sz="2400" dirty="0" smtClean="0"/>
              <a:t>Nadmorska visina ~ 1150m</a:t>
            </a:r>
          </a:p>
          <a:p>
            <a:r>
              <a:rPr lang="sr-Latn-RS" sz="2400" dirty="0" smtClean="0"/>
              <a:t>Jedno od retkih mesta koje pogoduju astro-posmatranjima u Srbiji (malo svetlosno zagađenje, infrastruktura, visina...).</a:t>
            </a:r>
          </a:p>
          <a:p>
            <a:r>
              <a:rPr lang="sr-Latn-RS" sz="2400" dirty="0" smtClean="0"/>
              <a:t>Teleskopi: manji (60cm) – operativan</a:t>
            </a:r>
          </a:p>
          <a:p>
            <a:r>
              <a:rPr lang="sr-Latn-RS" sz="2400" dirty="0" smtClean="0"/>
              <a:t>Veći (Milanković teleskop) – u pripremi – polurobotizovani, prečnika 1.5m.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794" y="886302"/>
            <a:ext cx="5026351" cy="336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mbogosavljevic.aob.rs/vidojevica/seminar/Vidojevica_files/Picture%2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4003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0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dirty="0" smtClean="0"/>
              <a:t>Propratni kapaciteti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sr-Latn-RS" dirty="0" smtClean="0"/>
              <a:t>(+) Inspirativna atmosfera, dušu dalo za planinarenje i fotkanje prirode + jezero u blizini</a:t>
            </a:r>
          </a:p>
          <a:p>
            <a:pPr marL="0" indent="0">
              <a:buNone/>
            </a:pPr>
            <a:endParaRPr lang="sr-Latn-RS" dirty="0" smtClean="0"/>
          </a:p>
          <a:p>
            <a:r>
              <a:rPr lang="sr-Latn-RS" dirty="0" smtClean="0"/>
              <a:t>(-) pomalo loš put, koji vas tera da ne jedete baš dve porcije pasulja pred vožnju...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5051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sr-Latn-RS" dirty="0" smtClean="0"/>
              <a:t>Smeštajni paviljon</a:t>
            </a:r>
          </a:p>
          <a:p>
            <a:r>
              <a:rPr lang="sr-Latn-RS" dirty="0" smtClean="0"/>
              <a:t>Smeštaj za veću ekipu: planinarski dom u neposrednoj blizini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 algn="ctr">
              <a:buNone/>
            </a:pPr>
            <a:r>
              <a:rPr lang="sr-Latn-RS" b="1" dirty="0" smtClean="0"/>
              <a:t>Dodatni elementi za rad sa teleskopom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sr-Latn-RS" i="1" dirty="0" smtClean="0"/>
              <a:t>* </a:t>
            </a:r>
            <a:r>
              <a:rPr lang="en-US" i="1" dirty="0" smtClean="0"/>
              <a:t>SBIG monitor</a:t>
            </a:r>
          </a:p>
          <a:p>
            <a:pPr marL="0" indent="0" algn="ctr">
              <a:buNone/>
            </a:pPr>
            <a:r>
              <a:rPr lang="sr-Latn-RS" i="1" dirty="0" smtClean="0"/>
              <a:t>* </a:t>
            </a:r>
            <a:r>
              <a:rPr lang="en-US" i="1" dirty="0" smtClean="0"/>
              <a:t>All sky </a:t>
            </a:r>
            <a:r>
              <a:rPr lang="en-US" i="1" dirty="0" err="1" smtClean="0"/>
              <a:t>kamera</a:t>
            </a:r>
            <a:endParaRPr lang="en-US" i="1" dirty="0" smtClean="0"/>
          </a:p>
          <a:p>
            <a:pPr marL="0" indent="0" algn="ctr">
              <a:buNone/>
            </a:pPr>
            <a:r>
              <a:rPr lang="sr-Latn-RS" i="1" dirty="0" smtClean="0"/>
              <a:t>* </a:t>
            </a:r>
            <a:r>
              <a:rPr lang="en-US" i="1" dirty="0" err="1" smtClean="0"/>
              <a:t>Meteorolo</a:t>
            </a:r>
            <a:r>
              <a:rPr lang="sr-Latn-RS" i="1" dirty="0" smtClean="0"/>
              <a:t>ška stanica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4541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dirty="0" smtClean="0"/>
              <a:t>Pripreme za rad na teleskopu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19200"/>
            <a:ext cx="2777026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982" y="838200"/>
            <a:ext cx="5225218" cy="1219201"/>
          </a:xfrm>
        </p:spPr>
        <p:txBody>
          <a:bodyPr>
            <a:normAutofit fontScale="55000" lnSpcReduction="20000"/>
          </a:bodyPr>
          <a:lstStyle/>
          <a:p>
            <a:r>
              <a:rPr lang="sr-Latn-RS" i="1" dirty="0" smtClean="0"/>
              <a:t>Skyalert</a:t>
            </a:r>
            <a:r>
              <a:rPr lang="sr-Latn-RS" dirty="0" smtClean="0"/>
              <a:t> – sajt o skorim važnim astronomskim događajima.</a:t>
            </a:r>
          </a:p>
          <a:p>
            <a:r>
              <a:rPr lang="sr-Latn-RS" dirty="0" smtClean="0"/>
              <a:t>Priprema za posmatranja/ bira se interesantan astronomski događaj i razmatraju uslovi za optimalno posmatranje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375" y="1905000"/>
            <a:ext cx="550144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06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868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r-Latn-RS" sz="2800" dirty="0" smtClean="0"/>
              <a:t/>
            </a:r>
            <a:br>
              <a:rPr lang="sr-Latn-RS" sz="2800" dirty="0" smtClean="0"/>
            </a:br>
            <a:r>
              <a:rPr lang="sr-Latn-RS" sz="2800" dirty="0"/>
              <a:t/>
            </a:r>
            <a:br>
              <a:rPr lang="sr-Latn-RS" sz="2800" dirty="0"/>
            </a:br>
            <a:r>
              <a:rPr lang="sr-Latn-RS" sz="2400" dirty="0" smtClean="0"/>
              <a:t>Šta se saznalo i šta je utvrđeno nakon Bogijevog (a.k.a. Dr Milan Bogosavljević) predavanja ?</a:t>
            </a:r>
            <a:r>
              <a:rPr lang="sr-Latn-RS" sz="2400" dirty="0"/>
              <a:t/>
            </a:r>
            <a:br>
              <a:rPr lang="sr-Latn-RS" sz="2400" dirty="0"/>
            </a:br>
            <a:r>
              <a:rPr lang="sr-Latn-RS" sz="2400" dirty="0" smtClean="0"/>
              <a:t/>
            </a:r>
            <a:br>
              <a:rPr lang="sr-Latn-RS" sz="2400" dirty="0" smtClean="0"/>
            </a:br>
            <a:r>
              <a:rPr lang="sr-Latn-RS" sz="2400" dirty="0" smtClean="0"/>
              <a:t>* </a:t>
            </a:r>
            <a:r>
              <a:rPr lang="sr-Latn-RS" sz="2000" b="1" dirty="0" smtClean="0"/>
              <a:t>Praktične informacije pre samog posmatranja * </a:t>
            </a:r>
            <a:br>
              <a:rPr lang="sr-Latn-RS" sz="2000" b="1" dirty="0" smtClean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4343400" cy="4191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sz="2000" b="1" dirty="0" smtClean="0"/>
              <a:t>Potrebno je znati sledeće podatke:</a:t>
            </a:r>
          </a:p>
          <a:p>
            <a:pPr marL="514350" indent="-514350">
              <a:buAutoNum type="arabicPeriod"/>
            </a:pPr>
            <a:r>
              <a:rPr lang="sr-Latn-RS" sz="2000" dirty="0" smtClean="0"/>
              <a:t>Lokacija opservatorije (lon,lat, alt)</a:t>
            </a:r>
          </a:p>
          <a:p>
            <a:pPr marL="514350" indent="-514350">
              <a:buAutoNum type="arabicPeriod"/>
            </a:pPr>
            <a:r>
              <a:rPr lang="sr-Latn-RS" sz="2000" dirty="0" smtClean="0"/>
              <a:t>Prečnik ogledala i žižna daljina teleskopa</a:t>
            </a:r>
          </a:p>
          <a:p>
            <a:pPr marL="514350" indent="-514350">
              <a:buAutoNum type="arabicPeriod"/>
            </a:pPr>
            <a:r>
              <a:rPr lang="sr-Latn-RS" sz="2000" dirty="0" smtClean="0"/>
              <a:t>Detektor (CCD)</a:t>
            </a:r>
          </a:p>
          <a:p>
            <a:pPr marL="0" indent="0">
              <a:buNone/>
            </a:pPr>
            <a:r>
              <a:rPr lang="sr-Latn-RS" sz="2000" dirty="0" smtClean="0"/>
              <a:t>Mora se dobro proceniti/izračunati /znati : broj piksela, veličina piksela, propusnost filtera, broj filtera, rednoise (šum pri očitavanju kamere), dark current (broj termalnih elektrona u jedinici vremena)...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286001"/>
            <a:ext cx="3733800" cy="1981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Latn-RS" b="1" dirty="0" smtClean="0"/>
              <a:t>     </a:t>
            </a:r>
            <a:r>
              <a:rPr lang="sr-Latn-RS" sz="2000" b="1" dirty="0" smtClean="0"/>
              <a:t>Znanje o objektu:</a:t>
            </a:r>
          </a:p>
          <a:p>
            <a:r>
              <a:rPr lang="sr-Latn-RS" sz="2000" dirty="0" smtClean="0"/>
              <a:t>RA</a:t>
            </a:r>
          </a:p>
          <a:p>
            <a:r>
              <a:rPr lang="sr-Latn-RS" sz="2000" dirty="0" smtClean="0"/>
              <a:t>DEC</a:t>
            </a:r>
          </a:p>
          <a:p>
            <a:r>
              <a:rPr lang="sr-Latn-RS" sz="2000" dirty="0" smtClean="0"/>
              <a:t>MAGNITUDA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5703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20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r-Latn-RS" sz="3200" dirty="0" smtClean="0"/>
              <a:t>Softver za korišćenje teleskopa</a:t>
            </a:r>
            <a:br>
              <a:rPr lang="sr-Latn-RS" sz="3200" dirty="0" smtClean="0"/>
            </a:br>
            <a:r>
              <a:rPr lang="sr-Latn-RS" sz="3200" dirty="0" smtClean="0"/>
              <a:t>/automatsko pozicioniranje objekata/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RS" sz="2400" dirty="0" smtClean="0"/>
              <a:t>Mi smo koristili </a:t>
            </a:r>
            <a:r>
              <a:rPr lang="sr-Latn-RS" sz="2400" i="1" dirty="0" smtClean="0"/>
              <a:t>Astroslew</a:t>
            </a:r>
            <a:r>
              <a:rPr lang="sr-Latn-RS" sz="2400" dirty="0" smtClean="0"/>
              <a:t> softver (napravio ga vredni Austrijanac,  ing. Keler)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r-Latn-RS" sz="2400" dirty="0" smtClean="0"/>
              <a:t>Neke od pogodnosti softvera koji pomažu automatsko traganje su i: </a:t>
            </a:r>
          </a:p>
          <a:p>
            <a:r>
              <a:rPr lang="sr-Latn-RS" sz="2400" dirty="0" smtClean="0"/>
              <a:t>Visok stepen preciznosti</a:t>
            </a:r>
          </a:p>
          <a:p>
            <a:r>
              <a:rPr lang="sr-Latn-RS" sz="2400" dirty="0" smtClean="0"/>
              <a:t>Dodatna softverska astrometrijska podrška</a:t>
            </a:r>
          </a:p>
          <a:p>
            <a:r>
              <a:rPr lang="sr-Latn-RS" sz="2400" dirty="0" smtClean="0"/>
              <a:t>Balansiranje teleskopa</a:t>
            </a:r>
          </a:p>
          <a:p>
            <a:r>
              <a:rPr lang="sr-Latn-RS" sz="2400" dirty="0" smtClean="0"/>
              <a:t>GPS podrška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315460" cy="26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90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r-Latn-RS" sz="2800" dirty="0" smtClean="0"/>
              <a:t>Kako je to izgledalo prvi put?</a:t>
            </a:r>
            <a:br>
              <a:rPr lang="sr-Latn-RS" sz="2800" dirty="0" smtClean="0"/>
            </a:br>
            <a:r>
              <a:rPr lang="sr-Latn-RS" sz="2800" dirty="0" smtClean="0"/>
              <a:t>/deo uvodnog procesa u noći glavnog posmatranja/</a:t>
            </a:r>
            <a:endParaRPr lang="en-US" sz="2800" dirty="0"/>
          </a:p>
        </p:txBody>
      </p:sp>
      <p:pic>
        <p:nvPicPr>
          <p:cNvPr id="5" name="MVI_3686(ipad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990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dirty="0" smtClean="0"/>
              <a:t>Ovo i vas očekuje !!!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4648200" y="2590801"/>
            <a:ext cx="2019300" cy="160019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054618"/>
            <a:ext cx="320675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qual 8"/>
          <p:cNvSpPr/>
          <p:nvPr/>
        </p:nvSpPr>
        <p:spPr>
          <a:xfrm>
            <a:off x="4724400" y="5105400"/>
            <a:ext cx="857250" cy="685800"/>
          </a:xfrm>
          <a:prstGeom prst="mathEqua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9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Latn-RS" sz="2800" b="1" dirty="0" smtClean="0"/>
              <a:t>Obrada podataka/slika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3352800" cy="4343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sr-Latn-RS" b="1" dirty="0" smtClean="0"/>
              <a:t>IRAF</a:t>
            </a:r>
            <a:r>
              <a:rPr lang="sr-Latn-RS" dirty="0" smtClean="0"/>
              <a:t> </a:t>
            </a:r>
          </a:p>
          <a:p>
            <a:pPr marL="0" indent="0" algn="ctr">
              <a:buNone/>
            </a:pPr>
            <a:r>
              <a:rPr lang="sr-Latn-RS" i="1" dirty="0" smtClean="0"/>
              <a:t>(Image Reduction and         Analysis Facility)</a:t>
            </a:r>
          </a:p>
          <a:p>
            <a:pPr marL="0" indent="0" algn="ctr">
              <a:buNone/>
            </a:pPr>
            <a:endParaRPr lang="sr-Latn-RS" i="1" dirty="0" smtClean="0"/>
          </a:p>
          <a:p>
            <a:r>
              <a:rPr lang="sr-Latn-RS" dirty="0" smtClean="0"/>
              <a:t>Može još i dosta toga (AIPS, CASA, IDL)  ali IRAF je IRAF... </a:t>
            </a:r>
            <a:r>
              <a:rPr lang="sr-Latn-RS" dirty="0" smtClean="0">
                <a:sym typeface="Wingdings" pitchFamily="2" charset="2"/>
              </a:rPr>
              <a:t></a:t>
            </a:r>
          </a:p>
          <a:p>
            <a:endParaRPr lang="sr-Latn-RS" dirty="0" smtClean="0">
              <a:sym typeface="Wingdings" pitchFamily="2" charset="2"/>
            </a:endParaRPr>
          </a:p>
          <a:p>
            <a:r>
              <a:rPr lang="sr-Latn-RS" dirty="0" smtClean="0">
                <a:sym typeface="Wingdings" pitchFamily="2" charset="2"/>
              </a:rPr>
              <a:t>Preporučljivo da radite u Linuxu, za divno čudo IRAF može da funkcioniše i u Windowsu, ali izbegavajte te eksperimente... 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11900"/>
            <a:ext cx="5486399" cy="405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2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dirty="0" smtClean="0"/>
              <a:t>Atmosfera za vreme posmatranja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0036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648200"/>
            <a:ext cx="3200400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44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354</Words>
  <Application>Microsoft Office PowerPoint</Application>
  <PresentationFormat>On-screen Show (4:3)</PresentationFormat>
  <Paragraphs>57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Prvi SVAP (Studentska vidojevačka astronomska praksa) (16-18 jun 2012)  Red, rad i ... pomalo discipline</vt:lpstr>
      <vt:lpstr>Zašto Vidojevica?</vt:lpstr>
      <vt:lpstr>Propratni kapaciteti</vt:lpstr>
      <vt:lpstr>Pripreme za rad na teleskopu</vt:lpstr>
      <vt:lpstr>  Šta se saznalo i šta je utvrđeno nakon Bogijevog (a.k.a. Dr Milan Bogosavljević) predavanja ?  * Praktične informacije pre samog posmatranja *  </vt:lpstr>
      <vt:lpstr>Softver za korišćenje teleskopa /automatsko pozicioniranje objekata/</vt:lpstr>
      <vt:lpstr>Kako je to izgledalo prvi put? /deo uvodnog procesa u noći glavnog posmatranja/</vt:lpstr>
      <vt:lpstr>Obrada podataka/slika</vt:lpstr>
      <vt:lpstr>Atmosfera za vreme posmatranja</vt:lpstr>
      <vt:lpstr>U iščekivanju VEEELIKOG „OTKRIĆA“</vt:lpstr>
      <vt:lpstr>„Vannastavne aktivnosti“</vt:lpstr>
      <vt:lpstr>Svitanje /kraj posmatranja oko 5:00 h/</vt:lpstr>
      <vt:lpstr>Lepa slika za kraj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Prvi SVAP (Studentska vidojevačka astronomska praksa)  - Red, rad i ... pomalo discipline</dc:title>
  <dc:creator>Mohikanac</dc:creator>
  <cp:lastModifiedBy>Ana</cp:lastModifiedBy>
  <cp:revision>25</cp:revision>
  <dcterms:created xsi:type="dcterms:W3CDTF">2013-04-15T20:35:54Z</dcterms:created>
  <dcterms:modified xsi:type="dcterms:W3CDTF">2013-04-20T00:34:44Z</dcterms:modified>
</cp:coreProperties>
</file>