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9A066-BD3F-49F6-8E33-1007B73435AA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8E55-7537-4AD1-97C1-9A25B44A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3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430214"/>
            <a:ext cx="5567362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77CC83-C462-45B7-8B94-825E40AC8993}" type="datetimeFigureOut">
              <a:rPr lang="en-GB" smtClean="0"/>
              <a:t>24/04/2015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BD381-FE92-47B9-87D5-8EF0D20B824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435596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0720"/>
            <a:ext cx="9144000" cy="1683618"/>
          </a:xfrm>
        </p:spPr>
        <p:txBody>
          <a:bodyPr/>
          <a:lstStyle/>
          <a:p>
            <a:pPr algn="ctr"/>
            <a:r>
              <a:rPr lang="sr-Latn-RS" sz="4400" dirty="0" smtClean="0"/>
              <a:t>Studentska letnja praksa u Češkoj: Sunčeve baklje i IDL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3426"/>
            <a:ext cx="9144000" cy="36345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RS" sz="2200" i="1" cap="none" dirty="0" smtClean="0"/>
              <a:t>SAR </a:t>
            </a:r>
            <a:r>
              <a:rPr lang="sr-Latn-RS" sz="2200" i="1" cap="none" dirty="0" smtClean="0"/>
              <a:t>VIII</a:t>
            </a:r>
          </a:p>
          <a:p>
            <a:pPr algn="l"/>
            <a:endParaRPr lang="sr-Latn-RS" sz="2200" i="1" cap="none" dirty="0" smtClean="0"/>
          </a:p>
          <a:p>
            <a:pPr algn="l"/>
            <a:endParaRPr lang="sr-Latn-RS" sz="2200" cap="none" dirty="0"/>
          </a:p>
          <a:p>
            <a:pPr algn="l"/>
            <a:r>
              <a:rPr lang="sr-Latn-RS" sz="2600" b="1" cap="none" dirty="0" smtClean="0"/>
              <a:t>Sonja </a:t>
            </a:r>
            <a:r>
              <a:rPr lang="sr-Latn-RS" sz="2600" b="1" cap="none" dirty="0" smtClean="0"/>
              <a:t>Smiljanić</a:t>
            </a:r>
            <a:endParaRPr lang="sr-Latn-RS" sz="2200" cap="none" dirty="0" smtClean="0"/>
          </a:p>
          <a:p>
            <a:pPr algn="l"/>
            <a:r>
              <a:rPr lang="sr-Latn-RS" sz="2200" i="1" cap="none" dirty="0" smtClean="0"/>
              <a:t>PMF</a:t>
            </a:r>
            <a:r>
              <a:rPr lang="sr-Latn-RS" sz="2200" i="1" cap="none" dirty="0" smtClean="0"/>
              <a:t>, Univerzitet u Novom </a:t>
            </a:r>
            <a:r>
              <a:rPr lang="sr-Latn-RS" sz="2200" i="1" cap="none" dirty="0"/>
              <a:t>S</a:t>
            </a:r>
            <a:r>
              <a:rPr lang="sr-Latn-RS" sz="2200" i="1" cap="none" dirty="0" smtClean="0"/>
              <a:t>adu</a:t>
            </a:r>
          </a:p>
          <a:p>
            <a:pPr algn="l"/>
            <a:endParaRPr lang="sr-Latn-RS" sz="2200" cap="none" dirty="0" smtClean="0"/>
          </a:p>
          <a:p>
            <a:pPr algn="l"/>
            <a:r>
              <a:rPr lang="sr-Latn-RS" sz="2600" b="1" cap="none" dirty="0"/>
              <a:t>m</a:t>
            </a:r>
            <a:r>
              <a:rPr lang="sr-Latn-RS" sz="2600" b="1" cap="none" dirty="0" smtClean="0"/>
              <a:t>entor: dr Pavel </a:t>
            </a:r>
            <a:r>
              <a:rPr lang="sr-Latn-RS" sz="2600" b="1" cap="none" dirty="0"/>
              <a:t>K</a:t>
            </a:r>
            <a:r>
              <a:rPr lang="sr-Latn-RS" sz="2600" b="1" cap="none" dirty="0" smtClean="0"/>
              <a:t>otrč</a:t>
            </a:r>
          </a:p>
          <a:p>
            <a:pPr algn="l"/>
            <a:r>
              <a:rPr lang="sr-Latn-RS" sz="2200" i="1" cap="none" dirty="0" smtClean="0"/>
              <a:t>Astronomical Institute, Academy of Sciences of the Czech </a:t>
            </a:r>
            <a:r>
              <a:rPr lang="sr-Latn-RS" sz="2200" i="1" cap="none" dirty="0"/>
              <a:t>R</a:t>
            </a:r>
            <a:r>
              <a:rPr lang="sr-Latn-RS" sz="2200" i="1" cap="none" dirty="0" smtClean="0"/>
              <a:t>epublic, Ondřejov, Czech </a:t>
            </a:r>
            <a:r>
              <a:rPr lang="sr-Latn-RS" sz="2200" i="1" cap="none" dirty="0"/>
              <a:t>R</a:t>
            </a:r>
            <a:r>
              <a:rPr lang="sr-Latn-RS" sz="2200" i="1" cap="none" dirty="0" smtClean="0"/>
              <a:t>epublic</a:t>
            </a:r>
          </a:p>
          <a:p>
            <a:pPr algn="l"/>
            <a:endParaRPr lang="sr-Latn-RS" sz="2800" dirty="0" smtClean="0"/>
          </a:p>
          <a:p>
            <a:pPr algn="l"/>
            <a:endParaRPr lang="sr-Latn-RS" sz="2800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GB" dirty="0"/>
          </a:p>
        </p:txBody>
      </p:sp>
      <p:pic>
        <p:nvPicPr>
          <p:cNvPr id="4" name="Picture 3" descr="http://www.market4net.com/preduzece/slike/pmf-grb-3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0" y="128111"/>
            <a:ext cx="967036" cy="94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1.gstatic.com/images?q=tbn:ANd9GcSK8Wk-c8ZNYNrHK6-zDyIhRQbJZ3wRkq5sCnwupIBet8VaH5RTUKWOlX6Bq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652"/>
            <a:ext cx="1331640" cy="118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0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57" y="2575354"/>
            <a:ext cx="2317090" cy="26102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68" y="0"/>
            <a:ext cx="266747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8904"/>
            <a:ext cx="8229600" cy="1143000"/>
          </a:xfrm>
        </p:spPr>
        <p:txBody>
          <a:bodyPr/>
          <a:lstStyle/>
          <a:p>
            <a:r>
              <a:rPr lang="sr-Latn-RS" sz="4400" dirty="0" smtClean="0"/>
              <a:t>Gde, šta, kako ?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3833"/>
            <a:ext cx="9144000" cy="5733256"/>
          </a:xfrm>
        </p:spPr>
        <p:txBody>
          <a:bodyPr>
            <a:normAutofit/>
          </a:bodyPr>
          <a:lstStyle/>
          <a:p>
            <a:endParaRPr lang="sr-Latn-RS" sz="2400" dirty="0" smtClean="0"/>
          </a:p>
          <a:p>
            <a:r>
              <a:rPr lang="sr-Latn-RS" sz="2400" dirty="0" smtClean="0"/>
              <a:t>Solar Physics Department, Astronomical Institute of the Academy of Sciences of the Czech Republic at the Ondřejov Observatory</a:t>
            </a:r>
          </a:p>
          <a:p>
            <a:endParaRPr lang="sr-Latn-RS" sz="2400" dirty="0" smtClean="0"/>
          </a:p>
          <a:p>
            <a:endParaRPr lang="sr-Latn-RS" sz="2400" dirty="0" smtClean="0"/>
          </a:p>
          <a:p>
            <a:r>
              <a:rPr lang="sr-Latn-RS" sz="2400" dirty="0" smtClean="0"/>
              <a:t>Spektroskopija Sunca;  </a:t>
            </a:r>
            <a:br>
              <a:rPr lang="sr-Latn-RS" sz="2400" dirty="0" smtClean="0"/>
            </a:br>
            <a:r>
              <a:rPr lang="sr-Latn-RS" sz="2400" dirty="0" smtClean="0"/>
              <a:t>protuberance i sunčeve baklje</a:t>
            </a:r>
          </a:p>
          <a:p>
            <a:endParaRPr lang="sr-Latn-RS" sz="2400" dirty="0" smtClean="0"/>
          </a:p>
          <a:p>
            <a:endParaRPr lang="sr-Latn-RS" sz="2400" dirty="0" smtClean="0"/>
          </a:p>
          <a:p>
            <a:r>
              <a:rPr lang="en-GB" sz="2400" dirty="0" smtClean="0"/>
              <a:t>Horizontal </a:t>
            </a:r>
            <a:r>
              <a:rPr lang="en-GB" sz="2400" dirty="0"/>
              <a:t>Solar </a:t>
            </a:r>
            <a:r>
              <a:rPr lang="en-GB" sz="2400" dirty="0" smtClean="0"/>
              <a:t>Spectrograph</a:t>
            </a:r>
            <a:r>
              <a:rPr lang="sr-Latn-RS" sz="2400" dirty="0"/>
              <a:t> </a:t>
            </a:r>
            <a:r>
              <a:rPr lang="sr-Latn-RS" dirty="0"/>
              <a:t>http://www.asu.cas.cz/~sos/hsfa2.html</a:t>
            </a:r>
            <a:r>
              <a:rPr lang="en-GB" sz="2400" dirty="0"/>
              <a:t/>
            </a:r>
            <a:br>
              <a:rPr lang="en-GB" sz="2400" dirty="0"/>
            </a:br>
            <a:endParaRPr lang="sr-Latn-R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60232" y="765896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SF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5154"/>
            <a:ext cx="3431519" cy="23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flipH="1">
            <a:off x="7389298" y="7658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07" y="4594163"/>
            <a:ext cx="2762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sr-Latn-RS" dirty="0" smtClean="0"/>
              <a:t>Tri glavna zadatka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sr-Latn-RS" dirty="0" smtClean="0"/>
              <a:t>Dati podaci u vidu .txt fajlova podeljenih po vremenima snimanja;  sadrže intenzitete zračenja u zavisnosti od talasnih dužina među kojima treba </a:t>
            </a:r>
            <a:r>
              <a:rPr lang="sr-Latn-RS" i="1" dirty="0" smtClean="0"/>
              <a:t>uočiti solarnu baklju</a:t>
            </a:r>
            <a:endParaRPr lang="sr-Latn-RS" i="1" dirty="0"/>
          </a:p>
          <a:p>
            <a:pPr marL="0" indent="0">
              <a:buNone/>
            </a:pPr>
            <a:endParaRPr lang="sr-Latn-RS" dirty="0" smtClean="0"/>
          </a:p>
          <a:p>
            <a:pPr marL="514350" indent="-514350">
              <a:buAutoNum type="arabicPeriod"/>
            </a:pPr>
            <a:r>
              <a:rPr lang="sr-Latn-RS" sz="2800" dirty="0" smtClean="0"/>
              <a:t>Napisati IDL kod za obradu tih podataka</a:t>
            </a:r>
          </a:p>
          <a:p>
            <a:pPr marL="514350" indent="-514350">
              <a:buAutoNum type="arabicPeriod"/>
            </a:pPr>
            <a:r>
              <a:rPr lang="sr-Latn-RS" sz="2800" dirty="0" smtClean="0"/>
              <a:t>Izvršiti posmatranje </a:t>
            </a:r>
          </a:p>
          <a:p>
            <a:pPr marL="514350" indent="-514350">
              <a:buAutoNum type="arabicPeriod"/>
            </a:pPr>
            <a:r>
              <a:rPr lang="sr-Latn-RS" sz="2800" dirty="0" smtClean="0"/>
              <a:t>Prikupljene nove podatke propustiti kroz kod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789040"/>
            <a:ext cx="42839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4293096"/>
            <a:ext cx="817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4752"/>
            <a:ext cx="4329100" cy="22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053542" cy="1400530"/>
          </a:xfrm>
        </p:spPr>
        <p:txBody>
          <a:bodyPr/>
          <a:lstStyle/>
          <a:p>
            <a:r>
              <a:rPr lang="sr-Latn-RS" dirty="0" smtClean="0"/>
              <a:t>Šta naš kod </a:t>
            </a:r>
            <a:r>
              <a:rPr lang="sr-Latn-RS" u="sng" dirty="0" smtClean="0"/>
              <a:t>treba</a:t>
            </a:r>
            <a:r>
              <a:rPr lang="sr-Latn-RS" dirty="0" smtClean="0"/>
              <a:t> da radi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856984" cy="5904656"/>
          </a:xfrm>
        </p:spPr>
        <p:txBody>
          <a:bodyPr>
            <a:normAutofit/>
          </a:bodyPr>
          <a:lstStyle/>
          <a:p>
            <a:r>
              <a:rPr lang="sr-Latn-RS" dirty="0" smtClean="0"/>
              <a:t>Podaci ~15k fajlova: 1,5h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			</a:t>
            </a:r>
            <a:r>
              <a:rPr lang="sr-Latn-RS" dirty="0" smtClean="0"/>
              <a:t>			  korak </a:t>
            </a:r>
            <a:r>
              <a:rPr lang="sr-Latn-RS" i="1" dirty="0" smtClean="0"/>
              <a:t>0.35</a:t>
            </a:r>
            <a:r>
              <a:rPr lang="sr-Latn-RS" i="1" dirty="0" smtClean="0"/>
              <a:t>s</a:t>
            </a:r>
            <a:r>
              <a:rPr lang="sr-Latn-RS" i="1" dirty="0" smtClean="0"/>
              <a:t>											</a:t>
            </a:r>
            <a:r>
              <a:rPr lang="sr-Latn-RS" dirty="0" smtClean="0"/>
              <a:t>			</a:t>
            </a:r>
            <a:r>
              <a:rPr lang="sr-Latn-RS" dirty="0" smtClean="0"/>
              <a:t>	  opseg </a:t>
            </a:r>
            <a:r>
              <a:rPr lang="sr-Latn-RS" dirty="0" smtClean="0"/>
              <a:t>talasnih dužina </a:t>
            </a:r>
            <a:r>
              <a:rPr lang="sr-Latn-RS" i="1" dirty="0"/>
              <a:t>349,46 nm – 485,48 nm </a:t>
            </a:r>
            <a:r>
              <a:rPr lang="sr-Latn-RS" i="1" dirty="0" smtClean="0"/>
              <a:t>	</a:t>
            </a:r>
            <a:r>
              <a:rPr lang="sr-Latn-RS" i="1" dirty="0" smtClean="0"/>
              <a:t>       </a:t>
            </a:r>
            <a:r>
              <a:rPr lang="sr-Latn-RS" dirty="0"/>
              <a:t>	</a:t>
            </a:r>
            <a:r>
              <a:rPr lang="sr-Latn-RS" dirty="0" smtClean="0"/>
              <a:t>			  </a:t>
            </a:r>
            <a:r>
              <a:rPr lang="sr-Latn-RS" dirty="0" smtClean="0"/>
              <a:t>korak </a:t>
            </a:r>
            <a:r>
              <a:rPr lang="sr-Latn-RS" i="1" dirty="0" smtClean="0"/>
              <a:t>0,03 nm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sz="2400" b="1" dirty="0" smtClean="0"/>
              <a:t>1. </a:t>
            </a:r>
            <a:r>
              <a:rPr lang="sr-Latn-RS" dirty="0" smtClean="0"/>
              <a:t>za </a:t>
            </a:r>
            <a:r>
              <a:rPr lang="sr-Latn-RS" dirty="0" smtClean="0"/>
              <a:t>određene intervale talasnih dužina da iscrta spektar zračenja od datih podataka  [ intenzitet u zavisnosti od talasne dužine </a:t>
            </a:r>
            <a:r>
              <a:rPr lang="sr-Latn-RS" dirty="0" smtClean="0"/>
              <a:t>]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sz="2400" b="1" dirty="0" smtClean="0"/>
              <a:t>2. </a:t>
            </a:r>
            <a:r>
              <a:rPr lang="sr-Latn-RS" dirty="0"/>
              <a:t>z</a:t>
            </a:r>
            <a:r>
              <a:rPr lang="sr-Latn-RS" dirty="0" smtClean="0"/>
              <a:t>a određenu odabranu liniju da iscrta promenu intenziteta u vremenu, radi jednostavnijeg uočavanja nagle promene koja bi potencijalno predstavljala sunčevu </a:t>
            </a:r>
            <a:r>
              <a:rPr lang="sr-Latn-RS" dirty="0" smtClean="0"/>
              <a:t>baklju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sz="2400" b="1" dirty="0" smtClean="0"/>
              <a:t>3. </a:t>
            </a:r>
            <a:r>
              <a:rPr lang="sr-Latn-RS" dirty="0" smtClean="0"/>
              <a:t>za kraj napraviti .gif od fotografija napravljenih tokom snimanja spektra </a:t>
            </a:r>
            <a:r>
              <a:rPr lang="sr-Latn-RS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7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4818"/>
            <a:ext cx="5652120" cy="3581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48" y="2636912"/>
            <a:ext cx="6639852" cy="402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53542" cy="1400530"/>
          </a:xfrm>
        </p:spPr>
        <p:txBody>
          <a:bodyPr/>
          <a:lstStyle/>
          <a:p>
            <a:r>
              <a:rPr lang="sr-Latn-RS" dirty="0" smtClean="0"/>
              <a:t>Šta naš kod </a:t>
            </a:r>
            <a:r>
              <a:rPr lang="sr-Latn-RS" u="sng" dirty="0" smtClean="0"/>
              <a:t>radi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5" y="980728"/>
            <a:ext cx="8784976" cy="6480720"/>
          </a:xfrm>
        </p:spPr>
        <p:txBody>
          <a:bodyPr>
            <a:normAutofit/>
          </a:bodyPr>
          <a:lstStyle/>
          <a:p>
            <a:r>
              <a:rPr lang="sv-SE" dirty="0" smtClean="0"/>
              <a:t>spektar </a:t>
            </a:r>
            <a:r>
              <a:rPr lang="sv-SE" dirty="0"/>
              <a:t>iscrta </a:t>
            </a:r>
            <a:r>
              <a:rPr lang="sv-SE" dirty="0" smtClean="0"/>
              <a:t>✓</a:t>
            </a:r>
            <a:r>
              <a:rPr lang="sr-Latn-RS" dirty="0" smtClean="0"/>
              <a:t>										</a:t>
            </a:r>
            <a:r>
              <a:rPr lang="sv-SE" dirty="0"/>
              <a:t> </a:t>
            </a:r>
            <a:r>
              <a:rPr lang="sv-SE" dirty="0" smtClean="0"/>
              <a:t> </a:t>
            </a:r>
            <a:endParaRPr lang="sr-Latn-RS" dirty="0" smtClean="0"/>
          </a:p>
          <a:p>
            <a:r>
              <a:rPr lang="sv-SE" dirty="0" smtClean="0"/>
              <a:t> </a:t>
            </a:r>
            <a:r>
              <a:rPr lang="sv-SE" dirty="0"/>
              <a:t>vremensku zavisnost iscrta </a:t>
            </a:r>
            <a:r>
              <a:rPr lang="sv-SE" dirty="0" smtClean="0"/>
              <a:t>✓</a:t>
            </a:r>
            <a:r>
              <a:rPr lang="sr-Latn-RS" dirty="0"/>
              <a:t>	</a:t>
            </a:r>
            <a:r>
              <a:rPr lang="sr-Latn-RS" dirty="0" smtClean="0"/>
              <a:t>				</a:t>
            </a:r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r>
              <a:rPr lang="sr-Latn-RS" b="1" dirty="0" smtClean="0">
                <a:solidFill>
                  <a:schemeClr val="bg1"/>
                </a:solidFill>
              </a:rPr>
              <a:t>ALI</a:t>
            </a:r>
            <a:r>
              <a:rPr lang="sr-Latn-RS" dirty="0">
                <a:solidFill>
                  <a:schemeClr val="bg1"/>
                </a:solidFill>
              </a:rPr>
              <a:t>	</a:t>
            </a:r>
            <a:r>
              <a:rPr lang="sr-Latn-RS" dirty="0" smtClean="0">
                <a:solidFill>
                  <a:schemeClr val="bg1"/>
                </a:solidFill>
              </a:rPr>
              <a:t>			</a:t>
            </a:r>
            <a:r>
              <a:rPr lang="sr-Latn-RS" dirty="0" smtClean="0">
                <a:solidFill>
                  <a:schemeClr val="bg1"/>
                </a:solidFill>
              </a:rPr>
              <a:t>			</a:t>
            </a:r>
            <a:r>
              <a:rPr lang="sr-Latn-RS" dirty="0" smtClean="0">
                <a:solidFill>
                  <a:schemeClr val="bg1"/>
                </a:solidFill>
              </a:rPr>
              <a:t>- </a:t>
            </a:r>
            <a:r>
              <a:rPr lang="sr-Latn-RS" dirty="0" smtClean="0">
                <a:solidFill>
                  <a:schemeClr val="bg1"/>
                </a:solidFill>
              </a:rPr>
              <a:t>podaci?					- kod?</a:t>
            </a:r>
            <a:r>
              <a:rPr lang="sr-Latn-RS" b="1" dirty="0">
                <a:solidFill>
                  <a:schemeClr val="bg1"/>
                </a:solidFill>
              </a:rPr>
              <a:t/>
            </a:r>
            <a:br>
              <a:rPr lang="sr-Latn-RS" b="1" dirty="0">
                <a:solidFill>
                  <a:schemeClr val="bg1"/>
                </a:solidFill>
              </a:rPr>
            </a:br>
            <a:r>
              <a:rPr lang="sr-Latn-RS" b="1" dirty="0">
                <a:solidFill>
                  <a:schemeClr val="bg1"/>
                </a:solidFill>
              </a:rPr>
              <a:t>	 </a:t>
            </a:r>
            <a:r>
              <a:rPr lang="sr-Latn-RS" b="1" dirty="0" smtClean="0">
                <a:solidFill>
                  <a:schemeClr val="bg1"/>
                </a:solidFill>
              </a:rPr>
              <a:t>    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	     </a:t>
            </a:r>
          </a:p>
        </p:txBody>
      </p:sp>
    </p:spTree>
    <p:extLst>
      <p:ext uri="{BB962C8B-B14F-4D97-AF65-F5344CB8AC3E}">
        <p14:creationId xmlns:p14="http://schemas.microsoft.com/office/powerpoint/2010/main" val="28402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053542" cy="1400530"/>
          </a:xfrm>
        </p:spPr>
        <p:txBody>
          <a:bodyPr/>
          <a:lstStyle/>
          <a:p>
            <a:r>
              <a:rPr lang="sr-Latn-RS" sz="3600" dirty="0" smtClean="0"/>
              <a:t>Otvorena pitanja za narednu generaciju i naši predlozi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93" y="1628800"/>
            <a:ext cx="6840860" cy="4195481"/>
          </a:xfrm>
        </p:spPr>
        <p:txBody>
          <a:bodyPr/>
          <a:lstStyle/>
          <a:p>
            <a:r>
              <a:rPr lang="sr-Latn-RS" dirty="0" smtClean="0"/>
              <a:t>Da li je metod dobar? Da li postoji efikasniji </a:t>
            </a:r>
            <a:br>
              <a:rPr lang="sr-Latn-RS" dirty="0" smtClean="0"/>
            </a:br>
            <a:r>
              <a:rPr lang="sr-Latn-RS" dirty="0" smtClean="0"/>
              <a:t>način obrade tolike količine podataka u </a:t>
            </a:r>
            <a:br>
              <a:rPr lang="sr-Latn-RS" dirty="0" smtClean="0"/>
            </a:br>
            <a:r>
              <a:rPr lang="sr-Latn-RS" dirty="0" smtClean="0"/>
              <a:t>IDL-u </a:t>
            </a:r>
          </a:p>
          <a:p>
            <a:endParaRPr lang="sr-Latn-RS" dirty="0"/>
          </a:p>
          <a:p>
            <a:r>
              <a:rPr lang="sr-Latn-RS" dirty="0" smtClean="0"/>
              <a:t>Ako DA – go for it!</a:t>
            </a:r>
          </a:p>
          <a:p>
            <a:r>
              <a:rPr lang="sr-Latn-RS" dirty="0" smtClean="0"/>
              <a:t>Ako NE – od mentora dobijate naš kod i </a:t>
            </a:r>
            <a:br>
              <a:rPr lang="sr-Latn-RS" dirty="0" smtClean="0"/>
            </a:br>
            <a:r>
              <a:rPr lang="sr-Latn-RS" dirty="0" smtClean="0"/>
              <a:t>probate biti uspešniji u uočavanju sunčeve </a:t>
            </a:r>
            <a:br>
              <a:rPr lang="sr-Latn-RS" dirty="0" smtClean="0"/>
            </a:br>
            <a:r>
              <a:rPr lang="sr-Latn-RS" dirty="0" smtClean="0"/>
              <a:t>baklje</a:t>
            </a:r>
          </a:p>
          <a:p>
            <a:endParaRPr lang="sr-Latn-RS" dirty="0"/>
          </a:p>
          <a:p>
            <a:r>
              <a:rPr lang="sr-Latn-RS" dirty="0" smtClean="0"/>
              <a:t>Srećno sa vremenskim uslovima za </a:t>
            </a:r>
            <a:br>
              <a:rPr lang="sr-Latn-RS" dirty="0" smtClean="0"/>
            </a:br>
            <a:r>
              <a:rPr lang="sr-Latn-RS" dirty="0" smtClean="0"/>
              <a:t>posmatranje! </a:t>
            </a:r>
            <a:r>
              <a:rPr lang="sr-Latn-RS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73" y="1621358"/>
            <a:ext cx="3393694" cy="52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9" y="5549255"/>
            <a:ext cx="1108517" cy="13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53542" cy="1400530"/>
          </a:xfrm>
        </p:spPr>
        <p:txBody>
          <a:bodyPr/>
          <a:lstStyle/>
          <a:p>
            <a:pPr algn="ctr"/>
            <a:r>
              <a:rPr lang="sr-Latn-RS" dirty="0" smtClean="0"/>
              <a:t>Hvala na pažnji!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4871"/>
            <a:ext cx="9144000" cy="45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nja them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Sonja theme</Template>
  <TotalTime>902</TotalTime>
  <Words>153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Sonja theme</vt:lpstr>
      <vt:lpstr>Studentska letnja praksa u Češkoj: Sunčeve baklje i IDL</vt:lpstr>
      <vt:lpstr>Gde, šta, kako ?</vt:lpstr>
      <vt:lpstr>Tri glavna zadatka</vt:lpstr>
      <vt:lpstr>Šta naš kod treba da radi</vt:lpstr>
      <vt:lpstr>Šta naš kod radi</vt:lpstr>
      <vt:lpstr>Otvorena pitanja za narednu generaciju i naši predlozi </vt:lpstr>
      <vt:lpstr>Hvala na pažnji!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Studentska letnja praksa u Češkoj: Sunčeve baklje i IDL</dc:title>
  <dc:creator>Sonja</dc:creator>
  <cp:lastModifiedBy>Sonja</cp:lastModifiedBy>
  <cp:revision>26</cp:revision>
  <dcterms:created xsi:type="dcterms:W3CDTF">2015-04-14T20:38:07Z</dcterms:created>
  <dcterms:modified xsi:type="dcterms:W3CDTF">2015-04-25T07:20:45Z</dcterms:modified>
</cp:coreProperties>
</file>