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0.jpg" ContentType="image/gif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2.jpg" ContentType="image/gif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70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58699" autoAdjust="0"/>
  </p:normalViewPr>
  <p:slideViewPr>
    <p:cSldViewPr snapToGrid="0">
      <p:cViewPr varScale="1">
        <p:scale>
          <a:sx n="44" d="100"/>
          <a:sy n="44" d="100"/>
        </p:scale>
        <p:origin x="17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5DB84-604E-4E78-9ABB-099AB4481BB3}" type="datetimeFigureOut">
              <a:rPr lang="en-US" smtClean="0"/>
              <a:t>11/17/2017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34CA-D04D-4B59-A66A-94A410215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070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34CA-D04D-4B59-A66A-94A41021536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56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34CA-D04D-4B59-A66A-94A41021536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36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34CA-D04D-4B59-A66A-94A41021536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99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34CA-D04D-4B59-A66A-94A41021536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04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34CA-D04D-4B59-A66A-94A41021536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05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34CA-D04D-4B59-A66A-94A4102153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35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34CA-D04D-4B59-A66A-94A41021536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72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34CA-D04D-4B59-A66A-94A4102153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8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34CA-D04D-4B59-A66A-94A4102153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2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34CA-D04D-4B59-A66A-94A4102153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2996-8FDC-464D-ACC0-582C8ABE8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4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2996-8FDC-464D-ACC0-582C8ABE8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08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2996-8FDC-464D-ACC0-582C8ABE8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88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2996-8FDC-464D-ACC0-582C8ABE8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69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2996-8FDC-464D-ACC0-582C8ABE8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9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2996-8FDC-464D-ACC0-582C8ABE8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5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2996-8FDC-464D-ACC0-582C8ABE8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0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2996-8FDC-464D-ACC0-582C8ABE8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26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2996-8FDC-464D-ACC0-582C8ABE8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66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2996-8FDC-464D-ACC0-582C8ABE8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7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B2996-8FDC-464D-ACC0-582C8ABE8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9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B2996-8FDC-464D-ACC0-582C8ABE8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8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google.rs/imgres?imgurl=https://www.azom.com/images/Article_Images/ImageForArticle_10429(1).jpg&amp;imgrefurl=https://www.azom.com/article.aspx?ArticleID%3D10429&amp;h=427&amp;w=640&amp;tbnid=1twza8kh-uvXfM:&amp;tbnh=160&amp;tbnw=240&amp;usg=__IB_5vLvFPvEbbgPeumXgtV55Hhc%3D&amp;vet=1&amp;docid=6mL8HCCHkBqn4M&amp;sa=X&amp;ved=0ahUKEwiK1vO-qcDXAhVR6aQKHaTFDBoQ9QEIKzA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2036" y="1917699"/>
            <a:ext cx="9144000" cy="10842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How to build a rocket</a:t>
            </a:r>
            <a:endParaRPr lang="en-US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2036" y="3001962"/>
            <a:ext cx="9144000" cy="1655762"/>
          </a:xfrm>
        </p:spPr>
        <p:txBody>
          <a:bodyPr/>
          <a:lstStyle/>
          <a:p>
            <a:r>
              <a:rPr lang="en-US" b="1" dirty="0" smtClean="0"/>
              <a:t>Marina </a:t>
            </a:r>
            <a:r>
              <a:rPr lang="en-US" b="1" dirty="0" err="1" smtClean="0"/>
              <a:t>Petrovi</a:t>
            </a:r>
            <a:r>
              <a:rPr lang="sr-Latn-RS" b="1" dirty="0" smtClean="0"/>
              <a:t>ć</a:t>
            </a:r>
          </a:p>
          <a:p>
            <a:endParaRPr lang="sr-Latn-RS" dirty="0" smtClean="0"/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2" descr="slika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22036" y="267493"/>
            <a:ext cx="1216023" cy="12160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3" descr="Iluzija velikog Meseca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042036" y="261937"/>
            <a:ext cx="1143000" cy="1143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tangle 5"/>
          <p:cNvSpPr/>
          <p:nvPr/>
        </p:nvSpPr>
        <p:spPr>
          <a:xfrm>
            <a:off x="2946036" y="45256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/>
              <a:t>         X Student Astronomical </a:t>
            </a:r>
            <a:r>
              <a:rPr lang="en-US" sz="2400" b="1" dirty="0" err="1" smtClean="0"/>
              <a:t>Workshow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sr-Latn-RS" sz="2400" b="1" dirty="0" smtClean="0"/>
              <a:t>                   </a:t>
            </a:r>
            <a:r>
              <a:rPr lang="en-US" sz="2400" b="1" dirty="0" smtClean="0"/>
              <a:t>         </a:t>
            </a:r>
            <a:r>
              <a:rPr lang="sr-Latn-RS" sz="2400" b="1" dirty="0" smtClean="0"/>
              <a:t> </a:t>
            </a:r>
            <a:r>
              <a:rPr lang="en-US" sz="2400" dirty="0" smtClean="0"/>
              <a:t>Novi Sad, 2017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181" y="4270229"/>
            <a:ext cx="1925638" cy="1079646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5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                         </a:t>
            </a:r>
            <a:r>
              <a:rPr lang="en-US" b="1" dirty="0" smtClean="0">
                <a:latin typeface="+mn-lt"/>
              </a:rPr>
              <a:t>Passive stabilization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The </a:t>
            </a:r>
            <a:r>
              <a:rPr lang="en-US" b="1" dirty="0">
                <a:latin typeface="+mj-lt"/>
              </a:rPr>
              <a:t>center of mass </a:t>
            </a:r>
            <a:r>
              <a:rPr lang="en-US" dirty="0">
                <a:latin typeface="+mj-lt"/>
              </a:rPr>
              <a:t>is the point along the length at which it </a:t>
            </a:r>
            <a:r>
              <a:rPr lang="en-US" dirty="0" smtClean="0">
                <a:latin typeface="+mj-lt"/>
              </a:rPr>
              <a:t>balances</a:t>
            </a:r>
          </a:p>
          <a:p>
            <a:r>
              <a:rPr lang="en-US" dirty="0"/>
              <a:t>The </a:t>
            </a:r>
            <a:r>
              <a:rPr lang="en-US" b="1" dirty="0"/>
              <a:t>center of pressure</a:t>
            </a:r>
            <a:r>
              <a:rPr lang="en-US" dirty="0"/>
              <a:t> is the point along the length of the rocket at witch aerodynamic force </a:t>
            </a:r>
            <a:r>
              <a:rPr lang="en-US" dirty="0" smtClean="0"/>
              <a:t>acts</a:t>
            </a:r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Ideal stability : between 1 and 2</a:t>
            </a:r>
            <a:endParaRPr lang="en-US" dirty="0"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80134" y="1968165"/>
            <a:ext cx="4273666" cy="2603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728" y="5202579"/>
            <a:ext cx="9411344" cy="151889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5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898" y="198180"/>
            <a:ext cx="10515600" cy="1325563"/>
          </a:xfrm>
        </p:spPr>
        <p:txBody>
          <a:bodyPr/>
          <a:lstStyle/>
          <a:p>
            <a:r>
              <a:rPr lang="en-US" b="1" dirty="0" smtClean="0"/>
              <a:t>                         </a:t>
            </a:r>
            <a:r>
              <a:rPr lang="en-US" b="1" dirty="0" smtClean="0">
                <a:latin typeface="+mn-lt"/>
              </a:rPr>
              <a:t>Active stabilization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253" y="1270524"/>
            <a:ext cx="4635784" cy="3086305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87326" y="1270524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+mj-lt"/>
              </a:rPr>
              <a:t>Electromechanical </a:t>
            </a:r>
            <a:r>
              <a:rPr lang="en-US" dirty="0">
                <a:latin typeface="+mj-lt"/>
              </a:rPr>
              <a:t>control </a:t>
            </a:r>
            <a:r>
              <a:rPr lang="en-US" dirty="0" smtClean="0">
                <a:latin typeface="+mj-lt"/>
              </a:rPr>
              <a:t>system to </a:t>
            </a:r>
            <a:r>
              <a:rPr lang="en-US" dirty="0">
                <a:latin typeface="+mj-lt"/>
              </a:rPr>
              <a:t>detect </a:t>
            </a:r>
            <a:r>
              <a:rPr lang="en-US" dirty="0" smtClean="0">
                <a:latin typeface="+mj-lt"/>
              </a:rPr>
              <a:t>disturbance and </a:t>
            </a:r>
            <a:r>
              <a:rPr lang="en-US" dirty="0">
                <a:latin typeface="+mj-lt"/>
              </a:rPr>
              <a:t>correct course of the </a:t>
            </a:r>
            <a:r>
              <a:rPr lang="en-US" dirty="0" smtClean="0">
                <a:latin typeface="+mj-lt"/>
              </a:rPr>
              <a:t>rocket:</a:t>
            </a:r>
          </a:p>
          <a:p>
            <a:r>
              <a:rPr lang="en-US" dirty="0" smtClean="0">
                <a:latin typeface="+mj-lt"/>
              </a:rPr>
              <a:t>movable fins</a:t>
            </a:r>
          </a:p>
          <a:p>
            <a:r>
              <a:rPr lang="en-US" dirty="0" smtClean="0">
                <a:latin typeface="+mj-lt"/>
              </a:rPr>
              <a:t>nozzles</a:t>
            </a:r>
          </a:p>
          <a:p>
            <a:r>
              <a:rPr lang="en-US" dirty="0" smtClean="0">
                <a:latin typeface="+mj-lt"/>
              </a:rPr>
              <a:t>thrusters</a:t>
            </a:r>
            <a:endParaRPr lang="en-US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26" y="4543823"/>
            <a:ext cx="7951763" cy="181252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5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" y="176768"/>
            <a:ext cx="3341688" cy="898934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945606" y="388539"/>
            <a:ext cx="7539037" cy="1158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124" y="2873176"/>
            <a:ext cx="2095500" cy="16287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960" y="1510906"/>
            <a:ext cx="7133292" cy="43533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53400" y="5473501"/>
            <a:ext cx="2098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CG </a:t>
            </a:r>
            <a:r>
              <a:rPr lang="en-US" sz="1600" dirty="0" smtClean="0">
                <a:latin typeface="+mj-lt"/>
              </a:rPr>
              <a:t>= center of mass</a:t>
            </a:r>
          </a:p>
          <a:p>
            <a:r>
              <a:rPr lang="en-US" sz="1600" dirty="0" smtClean="0">
                <a:latin typeface="+mj-lt"/>
              </a:rPr>
              <a:t>CP = center of pressure</a:t>
            </a:r>
            <a:endParaRPr lang="en-US" sz="16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20167" y="220273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C5-5 engine: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0551" y="2557659"/>
            <a:ext cx="182880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4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</a:t>
            </a:r>
            <a:r>
              <a:rPr lang="en-US" b="1" dirty="0" smtClean="0">
                <a:latin typeface="+mn-lt"/>
              </a:rPr>
              <a:t>ummary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34000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Choose engine √</a:t>
            </a:r>
          </a:p>
          <a:p>
            <a:r>
              <a:rPr lang="en-US" dirty="0" smtClean="0">
                <a:latin typeface="+mj-lt"/>
              </a:rPr>
              <a:t>Make design √</a:t>
            </a:r>
          </a:p>
          <a:p>
            <a:r>
              <a:rPr lang="en-US" dirty="0" smtClean="0">
                <a:latin typeface="+mj-lt"/>
              </a:rPr>
              <a:t>Create parts √</a:t>
            </a:r>
          </a:p>
          <a:p>
            <a:r>
              <a:rPr lang="en-US" dirty="0" smtClean="0">
                <a:latin typeface="+mj-lt"/>
              </a:rPr>
              <a:t>Verify stability √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           ↓</a:t>
            </a:r>
          </a:p>
          <a:p>
            <a:r>
              <a:rPr lang="en-US" dirty="0" smtClean="0">
                <a:latin typeface="+mj-lt"/>
              </a:rPr>
              <a:t>Simulation</a:t>
            </a: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          ↓</a:t>
            </a:r>
          </a:p>
          <a:p>
            <a:r>
              <a:rPr lang="en-US" dirty="0" smtClean="0">
                <a:latin typeface="+mj-lt"/>
              </a:rPr>
              <a:t>Test flight → Rocket is ready!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5" name="HARS2015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6164287" y="466286"/>
            <a:ext cx="5775374" cy="591194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5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latin typeface="+mn-lt"/>
              </a:rPr>
              <a:t>                           Thank you!</a:t>
            </a:r>
            <a:endParaRPr lang="en-US" sz="4800" b="1" dirty="0">
              <a:latin typeface="+mn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r-Latn-RS" b="1" dirty="0" smtClean="0"/>
              <a:t>Where to buy egine:</a:t>
            </a:r>
          </a:p>
          <a:p>
            <a:r>
              <a:rPr lang="en-US" dirty="0" err="1" smtClean="0">
                <a:latin typeface="+mj-lt"/>
              </a:rPr>
              <a:t>Istra</a:t>
            </a:r>
            <a:r>
              <a:rPr lang="sr-Latn-RS" dirty="0" smtClean="0">
                <a:latin typeface="+mj-lt"/>
              </a:rPr>
              <a:t>živački raketni centar (IRC): http://www.raketnicentar.com/</a:t>
            </a:r>
          </a:p>
          <a:p>
            <a:endParaRPr lang="sr-Latn-RS" dirty="0" smtClean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sr-Latn-RS" b="1" dirty="0" smtClean="0"/>
              <a:t>Software for desigh of rocket, and flight simulation:</a:t>
            </a:r>
          </a:p>
          <a:p>
            <a:r>
              <a:rPr lang="en-US" dirty="0" smtClean="0"/>
              <a:t>http://openrocket.info</a:t>
            </a:r>
            <a:endParaRPr lang="sr-Latn-RS" dirty="0" smtClean="0"/>
          </a:p>
          <a:p>
            <a:endParaRPr lang="sr-Latn-RS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sr-Latn-RS" b="1" dirty="0" smtClean="0"/>
              <a:t>Mach V mail:</a:t>
            </a:r>
          </a:p>
          <a:p>
            <a:r>
              <a:rPr lang="en-US" dirty="0" smtClean="0">
                <a:latin typeface="+mj-lt"/>
              </a:rPr>
              <a:t>rdmachv@gmail.com</a:t>
            </a:r>
            <a:endParaRPr lang="sr-Latn-RS" b="1" dirty="0" smtClean="0">
              <a:latin typeface="+mj-lt"/>
            </a:endParaRPr>
          </a:p>
          <a:p>
            <a:endParaRPr lang="sr-Latn-RS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sr-Latn-RS" b="1" dirty="0" smtClean="0"/>
          </a:p>
          <a:p>
            <a:endParaRPr lang="en-US" dirty="0">
              <a:latin typeface="+mj-lt"/>
            </a:endParaRPr>
          </a:p>
        </p:txBody>
      </p:sp>
      <p:sp>
        <p:nvSpPr>
          <p:cNvPr id="9" name="Date Placeholder 6"/>
          <p:cNvSpPr txBox="1">
            <a:spLocks/>
          </p:cNvSpPr>
          <p:nvPr/>
        </p:nvSpPr>
        <p:spPr>
          <a:xfrm>
            <a:off x="9906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2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It’s a Rocket Science!</a:t>
            </a:r>
            <a:endParaRPr lang="en-US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211530"/>
            <a:ext cx="5676899" cy="6327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456" y="1457732"/>
            <a:ext cx="3323389" cy="486965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9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191781"/>
            <a:ext cx="10515600" cy="1325563"/>
          </a:xfrm>
        </p:spPr>
        <p:txBody>
          <a:bodyPr>
            <a:normAutofit/>
          </a:bodyPr>
          <a:lstStyle/>
          <a:p>
            <a:r>
              <a:rPr lang="sr-Latn-RS" sz="4800" b="1" dirty="0" smtClean="0">
                <a:solidFill>
                  <a:srgbClr val="002060"/>
                </a:solidFill>
              </a:rPr>
              <a:t>                        </a:t>
            </a:r>
            <a:r>
              <a:rPr lang="sr-Latn-RS" sz="48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4800" b="1" dirty="0" smtClean="0">
                <a:latin typeface="+mn-lt"/>
              </a:rPr>
              <a:t>Mach</a:t>
            </a:r>
            <a:r>
              <a:rPr lang="sr-Latn-RS" sz="4800" b="1" dirty="0" smtClean="0">
                <a:latin typeface="+mn-lt"/>
              </a:rPr>
              <a:t>V</a:t>
            </a:r>
            <a:r>
              <a:rPr lang="en-US" sz="4800" b="1" dirty="0" smtClean="0">
                <a:latin typeface="+mn-lt"/>
              </a:rPr>
              <a:t> projects</a:t>
            </a:r>
            <a:endParaRPr lang="en-US" sz="4800" b="1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3" y="1607038"/>
            <a:ext cx="3412989" cy="44757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98" y="1569044"/>
            <a:ext cx="3034506" cy="45517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910" y="1588039"/>
            <a:ext cx="3818584" cy="451376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70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                   </a:t>
            </a:r>
            <a:r>
              <a:rPr lang="sr-Latn-RS" b="1" dirty="0" smtClean="0">
                <a:latin typeface="+mn-lt"/>
              </a:rPr>
              <a:t>How to build a rocket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90146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sr-Latn-RS" dirty="0" smtClean="0">
                <a:latin typeface="+mj-lt"/>
              </a:rPr>
              <a:t>First choose </a:t>
            </a:r>
            <a:r>
              <a:rPr lang="sr-Latn-RS" b="1" dirty="0" smtClean="0">
                <a:latin typeface="+mj-lt"/>
              </a:rPr>
              <a:t>engine</a:t>
            </a:r>
            <a:r>
              <a:rPr lang="sr-Latn-RS" dirty="0" smtClean="0">
                <a:latin typeface="+mj-lt"/>
              </a:rPr>
              <a:t>!</a:t>
            </a:r>
          </a:p>
          <a:p>
            <a:pPr marL="0" indent="0">
              <a:buNone/>
            </a:pPr>
            <a:r>
              <a:rPr lang="en-US" b="1" dirty="0">
                <a:latin typeface="+mj-lt"/>
              </a:rPr>
              <a:t>Engines</a:t>
            </a:r>
            <a:r>
              <a:rPr lang="en-US" dirty="0">
                <a:latin typeface="+mj-lt"/>
              </a:rPr>
              <a:t> use </a:t>
            </a:r>
            <a:r>
              <a:rPr lang="en-US" dirty="0" smtClean="0">
                <a:latin typeface="+mj-lt"/>
              </a:rPr>
              <a:t>propellant</a:t>
            </a:r>
            <a:r>
              <a:rPr lang="sr-Latn-RS" dirty="0" smtClean="0">
                <a:latin typeface="+mj-lt"/>
              </a:rPr>
              <a:t>:</a:t>
            </a:r>
            <a:r>
              <a:rPr lang="en-US" dirty="0" smtClean="0">
                <a:latin typeface="+mj-lt"/>
              </a:rPr>
              <a:t> </a:t>
            </a:r>
            <a:r>
              <a:rPr lang="en-US" b="1" dirty="0">
                <a:latin typeface="+mj-lt"/>
              </a:rPr>
              <a:t>fuel</a:t>
            </a:r>
            <a:r>
              <a:rPr lang="en-US" dirty="0">
                <a:latin typeface="+mj-lt"/>
              </a:rPr>
              <a:t> and </a:t>
            </a:r>
            <a:r>
              <a:rPr lang="en-US" b="1" dirty="0">
                <a:latin typeface="+mj-lt"/>
              </a:rPr>
              <a:t>oxidizer</a:t>
            </a:r>
            <a:r>
              <a:rPr lang="en-US" dirty="0" smtClean="0">
                <a:latin typeface="+mj-lt"/>
              </a:rPr>
              <a:t>.</a:t>
            </a:r>
            <a:endParaRPr lang="sr-Latn-RS" dirty="0" smtClean="0"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latin typeface="+mj-lt"/>
              </a:rPr>
              <a:t>Burning 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fuel and </a:t>
            </a:r>
            <a:r>
              <a:rPr lang="en-US" dirty="0" smtClean="0">
                <a:latin typeface="+mj-lt"/>
              </a:rPr>
              <a:t>oxidizer</a:t>
            </a:r>
            <a:r>
              <a:rPr lang="sr-Latn-RS" dirty="0" smtClean="0">
                <a:latin typeface="+mj-lt"/>
              </a:rPr>
              <a:t> → </a:t>
            </a:r>
            <a:r>
              <a:rPr lang="en-US" dirty="0">
                <a:latin typeface="+mj-lt"/>
              </a:rPr>
              <a:t>release </a:t>
            </a:r>
            <a:r>
              <a:rPr lang="en-US" b="1" dirty="0">
                <a:latin typeface="+mj-lt"/>
              </a:rPr>
              <a:t>high-pressure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gas</a:t>
            </a:r>
            <a:r>
              <a:rPr lang="sr-Latn-RS" dirty="0" smtClean="0">
                <a:latin typeface="+mj-lt"/>
              </a:rPr>
              <a:t> → </a:t>
            </a:r>
            <a:r>
              <a:rPr lang="en-US" dirty="0">
                <a:latin typeface="+mj-lt"/>
              </a:rPr>
              <a:t>produce </a:t>
            </a:r>
            <a:r>
              <a:rPr lang="en-US" b="1" dirty="0" smtClean="0">
                <a:latin typeface="+mj-lt"/>
              </a:rPr>
              <a:t>thrust</a:t>
            </a:r>
            <a:r>
              <a:rPr lang="sr-Latn-RS" b="1" dirty="0" smtClean="0">
                <a:latin typeface="+mj-lt"/>
              </a:rPr>
              <a:t> </a:t>
            </a:r>
            <a:r>
              <a:rPr lang="en-US" b="1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in </a:t>
            </a:r>
            <a:r>
              <a:rPr lang="en-US" dirty="0">
                <a:latin typeface="+mj-lt"/>
              </a:rPr>
              <a:t>accordance with Newton's third law</a:t>
            </a:r>
            <a:endParaRPr lang="en-US" b="1" dirty="0">
              <a:latin typeface="+mj-lt"/>
            </a:endParaRPr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05600" y="1390146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sr-Latn-RS" b="1" dirty="0" smtClean="0">
                <a:latin typeface="+mj-lt"/>
              </a:rPr>
              <a:t>Classes</a:t>
            </a:r>
            <a:r>
              <a:rPr lang="sr-Latn-RS" dirty="0" smtClean="0">
                <a:latin typeface="+mj-lt"/>
              </a:rPr>
              <a:t> of propulson systems:</a:t>
            </a:r>
          </a:p>
          <a:p>
            <a:r>
              <a:rPr lang="sr-Latn-RS" b="1" dirty="0" smtClean="0">
                <a:latin typeface="+mj-lt"/>
              </a:rPr>
              <a:t>Solid</a:t>
            </a:r>
            <a:r>
              <a:rPr lang="sr-Latn-RS" dirty="0" smtClean="0">
                <a:latin typeface="+mj-lt"/>
              </a:rPr>
              <a:t> rocket engines</a:t>
            </a:r>
          </a:p>
          <a:p>
            <a:r>
              <a:rPr lang="sr-Latn-RS" b="1" dirty="0" smtClean="0">
                <a:latin typeface="+mj-lt"/>
              </a:rPr>
              <a:t>Liquid</a:t>
            </a:r>
            <a:r>
              <a:rPr lang="sr-Latn-RS" dirty="0" smtClean="0">
                <a:latin typeface="+mj-lt"/>
              </a:rPr>
              <a:t> rocket engienes</a:t>
            </a:r>
          </a:p>
          <a:p>
            <a:r>
              <a:rPr lang="sr-Latn-RS" b="1" dirty="0" smtClean="0">
                <a:latin typeface="+mj-lt"/>
              </a:rPr>
              <a:t>Hybrid</a:t>
            </a:r>
            <a:r>
              <a:rPr lang="sr-Latn-RS" dirty="0" smtClean="0">
                <a:latin typeface="+mj-lt"/>
              </a:rPr>
              <a:t> rocket engines</a:t>
            </a:r>
          </a:p>
          <a:p>
            <a:r>
              <a:rPr lang="sr-Latn-RS" b="1" dirty="0" smtClean="0">
                <a:latin typeface="+mj-lt"/>
              </a:rPr>
              <a:t>Ionic</a:t>
            </a:r>
            <a:r>
              <a:rPr lang="sr-Latn-RS" dirty="0" smtClean="0">
                <a:latin typeface="+mj-lt"/>
              </a:rPr>
              <a:t> rocket engines</a:t>
            </a: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64" y="4545593"/>
            <a:ext cx="5192806" cy="1674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70" y="3896732"/>
            <a:ext cx="4112872" cy="2961268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3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1419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                 </a:t>
            </a:r>
            <a:r>
              <a:rPr lang="sr-Latn-RS" b="1" dirty="0" smtClean="0">
                <a:latin typeface="+mn-lt"/>
              </a:rPr>
              <a:t>Liquid </a:t>
            </a:r>
            <a:r>
              <a:rPr lang="en-US" b="1" dirty="0">
                <a:latin typeface="+mn-lt"/>
              </a:rPr>
              <a:t>propellant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16982"/>
            <a:ext cx="5181600" cy="435133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sr-Latn-RS" b="1" dirty="0" smtClean="0"/>
          </a:p>
          <a:p>
            <a:pPr marL="0" indent="0">
              <a:buNone/>
            </a:pPr>
            <a:r>
              <a:rPr lang="sr-Latn-RS" b="1" dirty="0" smtClean="0">
                <a:latin typeface="+mj-lt"/>
              </a:rPr>
              <a:t>C</a:t>
            </a:r>
            <a:r>
              <a:rPr lang="en-US" b="1" dirty="0" err="1" smtClean="0">
                <a:latin typeface="+mj-lt"/>
              </a:rPr>
              <a:t>ombustion</a:t>
            </a:r>
            <a:r>
              <a:rPr lang="en-US" b="1" dirty="0" smtClean="0">
                <a:latin typeface="+mj-lt"/>
              </a:rPr>
              <a:t> chamber</a:t>
            </a:r>
            <a:r>
              <a:rPr lang="sr-Latn-RS" dirty="0" smtClean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sr-Latn-RS" dirty="0">
                <a:latin typeface="+mj-lt"/>
              </a:rPr>
              <a:t>F</a:t>
            </a:r>
            <a:r>
              <a:rPr lang="sr-Latn-RS" dirty="0" smtClean="0">
                <a:latin typeface="+mj-lt"/>
              </a:rPr>
              <a:t>uel and </a:t>
            </a:r>
            <a:r>
              <a:rPr lang="en-US" dirty="0" smtClean="0">
                <a:latin typeface="+mj-lt"/>
              </a:rPr>
              <a:t>oxidizer</a:t>
            </a:r>
            <a:r>
              <a:rPr lang="sr-Latn-RS" dirty="0" smtClean="0">
                <a:latin typeface="+mj-lt"/>
              </a:rPr>
              <a:t> in liquid state</a:t>
            </a:r>
            <a:r>
              <a:rPr lang="en-US" dirty="0" smtClean="0">
                <a:latin typeface="+mj-lt"/>
              </a:rPr>
              <a:t> </a:t>
            </a:r>
            <a:r>
              <a:rPr lang="sr-Latn-RS" dirty="0" smtClean="0">
                <a:latin typeface="+mj-lt"/>
              </a:rPr>
              <a:t> → high temperature </a:t>
            </a:r>
            <a:r>
              <a:rPr lang="en-US" dirty="0" smtClean="0">
                <a:latin typeface="+mj-lt"/>
              </a:rPr>
              <a:t> </a:t>
            </a:r>
            <a:r>
              <a:rPr lang="sr-Latn-RS" dirty="0" smtClean="0">
                <a:latin typeface="+mj-lt"/>
              </a:rPr>
              <a:t>→</a:t>
            </a:r>
            <a:r>
              <a:rPr lang="en-US" dirty="0" smtClean="0">
                <a:latin typeface="+mj-lt"/>
              </a:rPr>
              <a:t>  </a:t>
            </a:r>
          </a:p>
          <a:p>
            <a:pPr marL="0" indent="0">
              <a:buNone/>
            </a:pPr>
            <a:r>
              <a:rPr lang="sr-Latn-RS" b="1" dirty="0" smtClean="0">
                <a:latin typeface="+mj-lt"/>
              </a:rPr>
              <a:t>Cooling chamber</a:t>
            </a:r>
            <a:endParaRPr lang="en-US" b="1" dirty="0" smtClean="0">
              <a:latin typeface="+mj-lt"/>
            </a:endParaRPr>
          </a:p>
          <a:p>
            <a:pPr marL="0" indent="0">
              <a:buNone/>
            </a:pPr>
            <a:endParaRPr lang="en-US" b="1" dirty="0" smtClean="0">
              <a:latin typeface="+mj-lt"/>
            </a:endParaRPr>
          </a:p>
          <a:p>
            <a:pPr marL="0" indent="0">
              <a:buNone/>
            </a:pPr>
            <a:r>
              <a:rPr lang="sr-Latn-RS" b="1" dirty="0">
                <a:latin typeface="+mj-lt"/>
              </a:rPr>
              <a:t>Advantage:</a:t>
            </a:r>
          </a:p>
          <a:p>
            <a:r>
              <a:rPr lang="sr-Latn-RS" dirty="0">
                <a:latin typeface="+mj-lt"/>
              </a:rPr>
              <a:t>Good choice if project </a:t>
            </a:r>
            <a:r>
              <a:rPr lang="en-US" dirty="0">
                <a:latin typeface="+mj-lt"/>
              </a:rPr>
              <a:t>request </a:t>
            </a:r>
            <a:r>
              <a:rPr lang="sr-Latn-RS" b="1" dirty="0">
                <a:latin typeface="+mj-lt"/>
              </a:rPr>
              <a:t>engine </a:t>
            </a:r>
            <a:r>
              <a:rPr lang="sr-Latn-RS" b="1" dirty="0" smtClean="0">
                <a:latin typeface="+mj-lt"/>
              </a:rPr>
              <a:t>control</a:t>
            </a:r>
            <a:endParaRPr lang="en-US" b="1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Efficient</a:t>
            </a:r>
          </a:p>
          <a:p>
            <a:pPr marL="0" indent="0">
              <a:buNone/>
            </a:pPr>
            <a:endParaRPr lang="sr-Latn-RS" dirty="0" smtClean="0">
              <a:latin typeface="+mj-lt"/>
            </a:endParaRPr>
          </a:p>
          <a:p>
            <a:pPr marL="0" indent="0">
              <a:buNone/>
            </a:pPr>
            <a:r>
              <a:rPr lang="sr-Latn-RS" b="1" dirty="0" smtClean="0">
                <a:latin typeface="+mj-lt"/>
              </a:rPr>
              <a:t>Disadvantages</a:t>
            </a:r>
            <a:r>
              <a:rPr lang="sr-Latn-RS" dirty="0" smtClean="0">
                <a:latin typeface="+mj-lt"/>
              </a:rPr>
              <a:t>:</a:t>
            </a:r>
          </a:p>
          <a:p>
            <a:r>
              <a:rPr lang="sr-Latn-RS" dirty="0" smtClean="0">
                <a:latin typeface="+mj-lt"/>
              </a:rPr>
              <a:t>Expensive</a:t>
            </a:r>
          </a:p>
          <a:p>
            <a:r>
              <a:rPr lang="en-US" dirty="0" smtClean="0">
                <a:latin typeface="+mj-lt"/>
              </a:rPr>
              <a:t>A</a:t>
            </a:r>
            <a:r>
              <a:rPr lang="sr-Latn-RS" dirty="0" smtClean="0">
                <a:latin typeface="+mj-lt"/>
              </a:rPr>
              <a:t>dditional mass</a:t>
            </a:r>
          </a:p>
          <a:p>
            <a:pPr marL="0" indent="0">
              <a:buNone/>
            </a:pPr>
            <a:endParaRPr lang="sr-Latn-RS" dirty="0" smtClean="0"/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825626"/>
            <a:ext cx="5503831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9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</a:t>
            </a:r>
            <a:r>
              <a:rPr lang="sr-Latn-RS" b="1" dirty="0" smtClean="0">
                <a:latin typeface="+mn-lt"/>
              </a:rPr>
              <a:t>Solid </a:t>
            </a:r>
            <a:r>
              <a:rPr lang="en-US" b="1" dirty="0">
                <a:latin typeface="+mn-lt"/>
              </a:rPr>
              <a:t>propellant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600" y="1966515"/>
            <a:ext cx="5181600" cy="434816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</a:t>
            </a:r>
            <a:r>
              <a:rPr lang="sr-Latn-RS" b="1" dirty="0" smtClean="0"/>
              <a:t>dvantages</a:t>
            </a:r>
            <a:r>
              <a:rPr lang="sr-Latn-RS" b="1" dirty="0"/>
              <a:t>:</a:t>
            </a:r>
            <a:endParaRPr lang="sr-Latn-RS" b="1" dirty="0" smtClean="0"/>
          </a:p>
          <a:p>
            <a:r>
              <a:rPr lang="en-US" dirty="0" smtClean="0"/>
              <a:t>Good </a:t>
            </a:r>
            <a:r>
              <a:rPr lang="en-US" dirty="0"/>
              <a:t>amounts of </a:t>
            </a:r>
            <a:r>
              <a:rPr lang="en-US" dirty="0" smtClean="0"/>
              <a:t>thrust</a:t>
            </a:r>
            <a:endParaRPr lang="sr-Latn-RS" dirty="0" smtClean="0"/>
          </a:p>
          <a:p>
            <a:r>
              <a:rPr lang="sr-Latn-RS" dirty="0" smtClean="0"/>
              <a:t>I</a:t>
            </a:r>
            <a:r>
              <a:rPr lang="en-US" dirty="0" smtClean="0"/>
              <a:t>t </a:t>
            </a:r>
            <a:r>
              <a:rPr lang="en-US" dirty="0"/>
              <a:t>is </a:t>
            </a:r>
            <a:r>
              <a:rPr lang="en-US" dirty="0" smtClean="0"/>
              <a:t>simple</a:t>
            </a:r>
            <a:endParaRPr lang="sr-Latn-RS" dirty="0"/>
          </a:p>
          <a:p>
            <a:r>
              <a:rPr lang="en-US" dirty="0" smtClean="0"/>
              <a:t>Inexpensive</a:t>
            </a:r>
          </a:p>
          <a:p>
            <a:pPr marL="0" indent="0">
              <a:buNone/>
            </a:pPr>
            <a:endParaRPr lang="sr-Latn-RS" dirty="0" smtClean="0"/>
          </a:p>
          <a:p>
            <a:pPr marL="0" indent="0">
              <a:buNone/>
            </a:pPr>
            <a:r>
              <a:rPr lang="sr-Latn-RS" b="1" dirty="0" smtClean="0"/>
              <a:t>Disadvantage: </a:t>
            </a:r>
          </a:p>
          <a:p>
            <a:pPr marL="0" indent="0">
              <a:buNone/>
            </a:pPr>
            <a:r>
              <a:rPr lang="sr-Latn-RS" dirty="0" smtClean="0"/>
              <a:t>I</a:t>
            </a:r>
            <a:r>
              <a:rPr lang="en-US" dirty="0" smtClean="0"/>
              <a:t>t </a:t>
            </a:r>
            <a:r>
              <a:rPr lang="en-US" dirty="0"/>
              <a:t>can never be switched </a:t>
            </a:r>
            <a:r>
              <a:rPr lang="en-US" dirty="0" smtClean="0"/>
              <a:t>off</a:t>
            </a:r>
            <a:r>
              <a:rPr lang="sr-Latn-RS" dirty="0" smtClean="0"/>
              <a:t>!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09" y="1812925"/>
            <a:ext cx="2659582" cy="289639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25" y="2104232"/>
            <a:ext cx="5430308" cy="407273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393896" y="379193"/>
            <a:ext cx="5181600" cy="5573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Latn-RS" dirty="0" smtClean="0">
                <a:latin typeface="+mj-lt"/>
              </a:rPr>
              <a:t>Classification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by </a:t>
            </a:r>
            <a:r>
              <a:rPr lang="en-US" b="1" dirty="0">
                <a:latin typeface="+mj-lt"/>
              </a:rPr>
              <a:t>total impulse</a:t>
            </a:r>
            <a:r>
              <a:rPr lang="en-US" dirty="0">
                <a:latin typeface="+mj-lt"/>
              </a:rPr>
              <a:t> and </a:t>
            </a:r>
            <a:r>
              <a:rPr lang="en-US" b="1" dirty="0">
                <a:latin typeface="+mj-lt"/>
              </a:rPr>
              <a:t>average </a:t>
            </a:r>
            <a:r>
              <a:rPr lang="en-US" b="1" dirty="0" smtClean="0">
                <a:latin typeface="+mj-lt"/>
              </a:rPr>
              <a:t>thrust</a:t>
            </a:r>
            <a:endParaRPr lang="sr-Latn-RS" b="1" dirty="0" smtClean="0">
              <a:latin typeface="+mj-lt"/>
            </a:endParaRPr>
          </a:p>
          <a:p>
            <a:pPr marL="0" indent="0">
              <a:buNone/>
            </a:pPr>
            <a:r>
              <a:rPr lang="sr-Latn-RS" b="1" dirty="0" smtClean="0">
                <a:latin typeface="+mj-lt"/>
              </a:rPr>
              <a:t>C</a:t>
            </a:r>
            <a:r>
              <a:rPr lang="en-US" b="1" dirty="0" err="1" smtClean="0">
                <a:latin typeface="+mj-lt"/>
              </a:rPr>
              <a:t>ategories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from </a:t>
            </a:r>
            <a:r>
              <a:rPr lang="en-US" b="1" dirty="0">
                <a:latin typeface="+mj-lt"/>
              </a:rPr>
              <a:t>A</a:t>
            </a:r>
            <a:r>
              <a:rPr lang="en-US" dirty="0">
                <a:latin typeface="+mj-lt"/>
              </a:rPr>
              <a:t> to </a:t>
            </a:r>
            <a:r>
              <a:rPr lang="en-US" b="1" dirty="0" smtClean="0">
                <a:latin typeface="+mj-lt"/>
              </a:rPr>
              <a:t>O</a:t>
            </a:r>
            <a:r>
              <a:rPr lang="en-US" dirty="0" smtClean="0">
                <a:latin typeface="+mj-lt"/>
              </a:rPr>
              <a:t>, model rocket use classes from</a:t>
            </a:r>
            <a:r>
              <a:rPr lang="en-US" b="1" dirty="0" smtClean="0">
                <a:latin typeface="+mj-lt"/>
              </a:rPr>
              <a:t> A </a:t>
            </a:r>
            <a:r>
              <a:rPr lang="en-US" dirty="0" smtClean="0">
                <a:latin typeface="+mj-lt"/>
              </a:rPr>
              <a:t>to</a:t>
            </a:r>
            <a:r>
              <a:rPr lang="en-US" b="1" dirty="0" smtClean="0">
                <a:latin typeface="+mj-lt"/>
              </a:rPr>
              <a:t> H</a:t>
            </a:r>
            <a:endParaRPr lang="sr-Latn-RS" b="1" dirty="0" smtClean="0">
              <a:latin typeface="+mj-lt"/>
            </a:endParaRPr>
          </a:p>
          <a:p>
            <a:pPr marL="0" indent="0">
              <a:buNone/>
            </a:pPr>
            <a:r>
              <a:rPr lang="sr-Latn-RS" dirty="0" smtClean="0">
                <a:latin typeface="+mj-lt"/>
              </a:rPr>
              <a:t>Example: </a:t>
            </a:r>
            <a:r>
              <a:rPr lang="sr-Latn-RS" b="1" dirty="0" smtClean="0">
                <a:latin typeface="+mj-lt"/>
              </a:rPr>
              <a:t>C6-3</a:t>
            </a:r>
            <a:endParaRPr lang="sr-Latn-RS" altLang="en-US" b="1" dirty="0" smtClean="0">
              <a:latin typeface="+mj-lt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sr-Latn-RS" altLang="en-US" b="1" dirty="0" smtClean="0">
                <a:latin typeface="+mj-lt"/>
              </a:rPr>
              <a:t>C</a:t>
            </a:r>
            <a:r>
              <a:rPr lang="sr-Latn-RS" altLang="en-US" dirty="0" smtClean="0">
                <a:latin typeface="+mj-lt"/>
              </a:rPr>
              <a:t> - </a:t>
            </a:r>
            <a:r>
              <a:rPr lang="en-US" dirty="0">
                <a:latin typeface="+mj-lt"/>
              </a:rPr>
              <a:t>engine’s total </a:t>
            </a:r>
            <a:r>
              <a:rPr lang="en-US" dirty="0" smtClean="0">
                <a:latin typeface="+mj-lt"/>
              </a:rPr>
              <a:t>impulse</a:t>
            </a:r>
            <a:r>
              <a:rPr lang="sr-Latn-RS" dirty="0" smtClean="0">
                <a:latin typeface="+mj-lt"/>
              </a:rPr>
              <a:t> (Ns)</a:t>
            </a:r>
            <a:endParaRPr lang="sr-Latn-RS" altLang="en-US" dirty="0" smtClean="0">
              <a:latin typeface="+mj-lt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sr-Latn-RS" altLang="en-US" b="1" dirty="0" smtClean="0">
                <a:latin typeface="+mj-lt"/>
              </a:rPr>
              <a:t>6</a:t>
            </a:r>
            <a:r>
              <a:rPr lang="sr-Latn-RS" altLang="en-US" dirty="0" smtClean="0">
                <a:latin typeface="+mj-lt"/>
              </a:rPr>
              <a:t> - </a:t>
            </a:r>
            <a:r>
              <a:rPr lang="en-US" dirty="0">
                <a:latin typeface="+mj-lt"/>
              </a:rPr>
              <a:t>average thrust </a:t>
            </a:r>
            <a:r>
              <a:rPr lang="sr-Latn-RS" dirty="0" smtClean="0">
                <a:latin typeface="+mj-lt"/>
              </a:rPr>
              <a:t>(N)</a:t>
            </a:r>
            <a:endParaRPr lang="sr-Latn-RS" altLang="en-US" dirty="0" smtClean="0">
              <a:latin typeface="+mj-lt"/>
            </a:endParaRPr>
          </a:p>
          <a:p>
            <a:pPr marL="0" indent="0">
              <a:spcBef>
                <a:spcPts val="500"/>
              </a:spcBef>
              <a:buNone/>
            </a:pPr>
            <a:r>
              <a:rPr lang="sr-Latn-RS" altLang="en-US" b="1" dirty="0" smtClean="0">
                <a:latin typeface="+mj-lt"/>
              </a:rPr>
              <a:t>3</a:t>
            </a:r>
            <a:r>
              <a:rPr lang="sr-Latn-RS" altLang="en-US" dirty="0" smtClean="0">
                <a:latin typeface="+mj-lt"/>
              </a:rPr>
              <a:t> - </a:t>
            </a:r>
            <a:r>
              <a:rPr lang="en-US" dirty="0">
                <a:latin typeface="+mj-lt"/>
              </a:rPr>
              <a:t>delay </a:t>
            </a:r>
            <a:r>
              <a:rPr lang="sr-Latn-RS" altLang="en-US" dirty="0" smtClean="0">
                <a:latin typeface="+mj-lt"/>
              </a:rPr>
              <a:t>(s)</a:t>
            </a:r>
          </a:p>
          <a:p>
            <a:pPr marL="0" indent="0">
              <a:buNone/>
            </a:pPr>
            <a:r>
              <a:rPr lang="sr-Latn-RS" b="1" dirty="0" smtClean="0">
                <a:latin typeface="+mj-lt"/>
              </a:rPr>
              <a:t>The rule</a:t>
            </a:r>
            <a:r>
              <a:rPr lang="sr-Latn-RS" dirty="0" smtClean="0">
                <a:latin typeface="+mj-lt"/>
              </a:rPr>
              <a:t>: </a:t>
            </a:r>
            <a:r>
              <a:rPr lang="en-US" dirty="0" smtClean="0">
                <a:latin typeface="+mj-lt"/>
              </a:rPr>
              <a:t>rocket weight</a:t>
            </a:r>
            <a:endParaRPr lang="sr-Latn-RS" dirty="0" smtClean="0"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must </a:t>
            </a:r>
            <a:r>
              <a:rPr lang="en-US" dirty="0">
                <a:latin typeface="+mj-lt"/>
              </a:rPr>
              <a:t>be 3 time less </a:t>
            </a:r>
            <a:r>
              <a:rPr lang="sr-Latn-RS" dirty="0" smtClean="0">
                <a:latin typeface="+mj-lt"/>
              </a:rPr>
              <a:t>then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e</a:t>
            </a:r>
            <a:r>
              <a:rPr lang="sr-Latn-RS" dirty="0" smtClean="0">
                <a:latin typeface="+mj-lt"/>
              </a:rPr>
              <a:t>ngine</a:t>
            </a:r>
            <a:r>
              <a:rPr lang="en-US" dirty="0" smtClean="0">
                <a:latin typeface="+mj-lt"/>
              </a:rPr>
              <a:t>’</a:t>
            </a:r>
            <a:r>
              <a:rPr lang="sr-Latn-RS" dirty="0" smtClean="0">
                <a:latin typeface="+mj-lt"/>
              </a:rPr>
              <a:t>s </a:t>
            </a:r>
            <a:r>
              <a:rPr lang="en-US" dirty="0" smtClean="0">
                <a:latin typeface="+mj-lt"/>
              </a:rPr>
              <a:t>average trust!</a:t>
            </a:r>
            <a:endParaRPr lang="en-US" dirty="0"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986" y="258591"/>
            <a:ext cx="5181600" cy="346551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697" y="3724103"/>
            <a:ext cx="4545806" cy="264659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0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</a:t>
            </a:r>
            <a:r>
              <a:rPr lang="en-US" b="1" dirty="0" smtClean="0">
                <a:latin typeface="+mn-lt"/>
              </a:rPr>
              <a:t>Correct materials for rocket’s parts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5" y="1952625"/>
            <a:ext cx="5648325" cy="3529013"/>
          </a:xfrm>
        </p:spPr>
      </p:pic>
      <p:sp>
        <p:nvSpPr>
          <p:cNvPr id="6" name="TextBox 5"/>
          <p:cNvSpPr txBox="1"/>
          <p:nvPr/>
        </p:nvSpPr>
        <p:spPr>
          <a:xfrm>
            <a:off x="749299" y="1661433"/>
            <a:ext cx="534670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Light-weight</a:t>
            </a:r>
            <a:r>
              <a:rPr lang="en-US" sz="3200" dirty="0" smtClean="0">
                <a:latin typeface="+mj-lt"/>
              </a:rPr>
              <a:t> but </a:t>
            </a:r>
            <a:r>
              <a:rPr lang="en-US" sz="3200" b="1" dirty="0" smtClean="0">
                <a:latin typeface="+mj-lt"/>
              </a:rPr>
              <a:t>strong</a:t>
            </a:r>
            <a:r>
              <a:rPr lang="en-US" sz="3200" dirty="0" smtClean="0">
                <a:latin typeface="+mj-lt"/>
              </a:rPr>
              <a:t>:</a:t>
            </a:r>
          </a:p>
          <a:p>
            <a:endParaRPr lang="en-US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Paper, wood glue for body tube</a:t>
            </a:r>
          </a:p>
          <a:p>
            <a:r>
              <a:rPr lang="en-US" sz="3200" dirty="0" smtClean="0">
                <a:latin typeface="+mj-lt"/>
              </a:rPr>
              <a:t> </a:t>
            </a:r>
          </a:p>
          <a:p>
            <a:r>
              <a:rPr lang="en-US" sz="3200" dirty="0" smtClean="0">
                <a:latin typeface="+mj-lt"/>
              </a:rPr>
              <a:t>Wood(plastic) for fins, nose cone, engine mount</a:t>
            </a:r>
          </a:p>
          <a:p>
            <a:endParaRPr lang="en-US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Nylon fabric for parachute</a:t>
            </a:r>
          </a:p>
          <a:p>
            <a:endParaRPr lang="en-US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Elastic shock cord</a:t>
            </a:r>
          </a:p>
          <a:p>
            <a:endParaRPr lang="en-US" sz="3200" dirty="0" smtClean="0">
              <a:latin typeface="+mj-lt"/>
            </a:endParaRPr>
          </a:p>
          <a:p>
            <a:endParaRPr lang="en-US" sz="3200" dirty="0" smtClean="0">
              <a:latin typeface="+mj-lt"/>
            </a:endParaRPr>
          </a:p>
          <a:p>
            <a:endParaRPr lang="en-US" sz="3200" dirty="0">
              <a:latin typeface="+mj-lt"/>
            </a:endParaRPr>
          </a:p>
        </p:txBody>
      </p:sp>
      <p:sp>
        <p:nvSpPr>
          <p:cNvPr id="8" name="AutoShape 2" descr="Image result for material for parachute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3500" y="-890588"/>
            <a:ext cx="200977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0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Stability</a:t>
            </a:r>
            <a:endParaRPr lang="en-US" sz="5400" b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Affected by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:</a:t>
            </a:r>
          </a:p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Design 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and shape of the 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rocket</a:t>
            </a:r>
          </a:p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L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ength 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of launch rail </a:t>
            </a:r>
            <a:endParaRPr lang="en-US" dirty="0" smtClean="0">
              <a:solidFill>
                <a:schemeClr val="accent3">
                  <a:lumMod val="20000"/>
                  <a:lumOff val="80000"/>
                </a:schemeClr>
              </a:solidFill>
              <a:latin typeface="+mj-lt"/>
            </a:endParaRPr>
          </a:p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T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he 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environmental conditions </a:t>
            </a:r>
            <a:endParaRPr lang="en-US" dirty="0" smtClean="0">
              <a:solidFill>
                <a:schemeClr val="accent3">
                  <a:lumMod val="20000"/>
                  <a:lumOff val="80000"/>
                </a:schemeClr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7449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E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xpressed </a:t>
            </a:r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by a </a:t>
            </a:r>
            <a:r>
              <a:rPr lang="en-US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number</a:t>
            </a: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Ratio between </a:t>
            </a:r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center of mass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 and </a:t>
            </a:r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center of pressure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</a:rPr>
              <a:t> of the rocket</a:t>
            </a:r>
            <a:endParaRPr lang="en-US" dirty="0" smtClean="0">
              <a:solidFill>
                <a:schemeClr val="accent3">
                  <a:lumMod val="20000"/>
                  <a:lumOff val="80000"/>
                </a:schemeClr>
              </a:solidFill>
              <a:latin typeface="+mj-lt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endParaRPr lang="en-U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22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432</Words>
  <Application>Microsoft Office PowerPoint</Application>
  <PresentationFormat>Widescreen</PresentationFormat>
  <Paragraphs>118</Paragraphs>
  <Slides>14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How to build a rocket</vt:lpstr>
      <vt:lpstr>It’s a Rocket Science!</vt:lpstr>
      <vt:lpstr>                         MachV projects</vt:lpstr>
      <vt:lpstr>                   How to build a rocket</vt:lpstr>
      <vt:lpstr>                 Liquid propellant system</vt:lpstr>
      <vt:lpstr>                   Solid propellant system</vt:lpstr>
      <vt:lpstr>PowerPoint Presentation</vt:lpstr>
      <vt:lpstr>      Correct materials for rocket’s parts</vt:lpstr>
      <vt:lpstr>Stability</vt:lpstr>
      <vt:lpstr>                         Passive stabilization</vt:lpstr>
      <vt:lpstr>                         Active stabilization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build a rocket</dc:title>
  <dc:creator>Marina</dc:creator>
  <cp:lastModifiedBy>Marina</cp:lastModifiedBy>
  <cp:revision>50</cp:revision>
  <dcterms:created xsi:type="dcterms:W3CDTF">2017-11-15T06:31:12Z</dcterms:created>
  <dcterms:modified xsi:type="dcterms:W3CDTF">2017-11-17T20:52:17Z</dcterms:modified>
</cp:coreProperties>
</file>