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8" r:id="rId3"/>
    <p:sldId id="274" r:id="rId4"/>
    <p:sldId id="287" r:id="rId5"/>
    <p:sldId id="288" r:id="rId6"/>
    <p:sldId id="289" r:id="rId7"/>
    <p:sldId id="290" r:id="rId8"/>
    <p:sldId id="291" r:id="rId9"/>
    <p:sldId id="294" r:id="rId10"/>
    <p:sldId id="296" r:id="rId11"/>
    <p:sldId id="297" r:id="rId12"/>
    <p:sldId id="292" r:id="rId13"/>
    <p:sldId id="293" r:id="rId14"/>
    <p:sldId id="277" r:id="rId15"/>
    <p:sldId id="282" r:id="rId16"/>
    <p:sldId id="280" r:id="rId17"/>
    <p:sldId id="283" r:id="rId18"/>
    <p:sldId id="284" r:id="rId19"/>
    <p:sldId id="276" r:id="rId20"/>
    <p:sldId id="262" r:id="rId21"/>
    <p:sldId id="299" r:id="rId22"/>
    <p:sldId id="300" r:id="rId23"/>
    <p:sldId id="301" r:id="rId24"/>
    <p:sldId id="307" r:id="rId25"/>
    <p:sldId id="309" r:id="rId26"/>
    <p:sldId id="273" r:id="rId27"/>
    <p:sldId id="272" r:id="rId28"/>
    <p:sldId id="285" r:id="rId29"/>
    <p:sldId id="318" r:id="rId30"/>
    <p:sldId id="286" r:id="rId31"/>
    <p:sldId id="312" r:id="rId32"/>
    <p:sldId id="313" r:id="rId33"/>
    <p:sldId id="314" r:id="rId34"/>
    <p:sldId id="310" r:id="rId35"/>
    <p:sldId id="316" r:id="rId36"/>
    <p:sldId id="306" r:id="rId37"/>
    <p:sldId id="317" r:id="rId38"/>
    <p:sldId id="26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47" autoAdjust="0"/>
    <p:restoredTop sz="94660"/>
  </p:normalViewPr>
  <p:slideViewPr>
    <p:cSldViewPr>
      <p:cViewPr>
        <p:scale>
          <a:sx n="67" d="100"/>
          <a:sy n="67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7BF9E-BCC8-41AD-8E80-884562984780}" type="datetimeFigureOut">
              <a:rPr lang="en-US" smtClean="0"/>
              <a:pPr/>
              <a:t>18-Nov-17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3D06-B359-4F07-8138-C15784775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13D06-B359-4F07-8138-C157847754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13D06-B359-4F07-8138-C157847754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13D06-B359-4F07-8138-C1578477548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13D06-B359-4F07-8138-C1578477548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F52D-7667-4D16-A319-A0C380CFDEAC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534-E774-4690-ADA0-7A75E85E12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F52D-7667-4D16-A319-A0C380CFDEAC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534-E774-4690-ADA0-7A75E85E12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F52D-7667-4D16-A319-A0C380CFDEAC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534-E774-4690-ADA0-7A75E85E12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F52D-7667-4D16-A319-A0C380CFDEAC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534-E774-4690-ADA0-7A75E85E12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F52D-7667-4D16-A319-A0C380CFDEAC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534-E774-4690-ADA0-7A75E85E12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F52D-7667-4D16-A319-A0C380CFDEAC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534-E774-4690-ADA0-7A75E85E12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F52D-7667-4D16-A319-A0C380CFDEAC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534-E774-4690-ADA0-7A75E85E12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F52D-7667-4D16-A319-A0C380CFDEAC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534-E774-4690-ADA0-7A75E85E12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F52D-7667-4D16-A319-A0C380CFDEAC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534-E774-4690-ADA0-7A75E85E12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F52D-7667-4D16-A319-A0C380CFDEAC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534-E774-4690-ADA0-7A75E85E12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F52D-7667-4D16-A319-A0C380CFDEAC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D7534-E774-4690-ADA0-7A75E85E12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F52D-7667-4D16-A319-A0C380CFDEAC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7534-E774-4690-ADA0-7A75E85E12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ulsar-wallpaper-1366x768.jpg"/>
          <p:cNvPicPr>
            <a:picLocks noChangeAspect="1"/>
          </p:cNvPicPr>
          <p:nvPr/>
        </p:nvPicPr>
        <p:blipFill>
          <a:blip r:embed="rId2"/>
          <a:srcRect b="2222"/>
          <a:stretch>
            <a:fillRect/>
          </a:stretch>
        </p:blipFill>
        <p:spPr>
          <a:xfrm>
            <a:off x="-76200" y="0"/>
            <a:ext cx="9372600" cy="708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3340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MODELS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EMISSION LINE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PROFILES 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SPECTRAL ENERGY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DISTRIBUTIONS 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CHARACTERIZE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MULTI-FREQUENCY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PROPERTIES OF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ACTIVE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GALACTIC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NUCLEI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4800600"/>
            <a:ext cx="41713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ABHISHEK CHOUGULE</a:t>
            </a:r>
          </a:p>
          <a:p>
            <a:pPr algn="just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Astromundus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edition 7 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Forbidden emission lines</a:t>
            </a:r>
            <a:br>
              <a:rPr lang="en-US" dirty="0" smtClean="0"/>
            </a:br>
            <a:r>
              <a:rPr lang="en-US" dirty="0" smtClean="0"/>
              <a:t>(highly improbable)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Collisionally</a:t>
            </a:r>
            <a:r>
              <a:rPr lang="en-US" dirty="0" smtClean="0">
                <a:solidFill>
                  <a:srgbClr val="FF0000"/>
                </a:solidFill>
              </a:rPr>
              <a:t> excited lines</a:t>
            </a:r>
            <a:r>
              <a:rPr lang="en-US" dirty="0" smtClean="0"/>
              <a:t>     excited by collisions with thermal electrons not by photon absorption.</a:t>
            </a:r>
          </a:p>
          <a:p>
            <a:r>
              <a:rPr lang="en-US" dirty="0" smtClean="0"/>
              <a:t>The emissions result from electrons in long-lived energy states.</a:t>
            </a:r>
          </a:p>
          <a:p>
            <a:r>
              <a:rPr lang="en-US" dirty="0" smtClean="0"/>
              <a:t>High density, more Collisions     de-excitation, line is not seen.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Observed in low density environments.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715000" y="4343400"/>
            <a:ext cx="304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029200" y="1752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Broadening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Broad Lines   HIGH VELOCITIES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        (</a:t>
            </a:r>
            <a:r>
              <a:rPr lang="en-US" sz="4000" b="1" dirty="0" smtClean="0">
                <a:solidFill>
                  <a:srgbClr val="FF0000"/>
                </a:solidFill>
              </a:rPr>
              <a:t>1000km/sec</a:t>
            </a:r>
            <a:r>
              <a:rPr lang="en-US" sz="4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40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Narrow Lines   LOW VELOCITIES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                                          (300-500km/sec)</a:t>
            </a:r>
            <a:endParaRPr lang="en-US" sz="40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81400" y="1905000"/>
            <a:ext cx="597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962400" y="4114800"/>
            <a:ext cx="59740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 (288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3334" r="11667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Picture 3" descr="typ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1066"/>
            <a:ext cx="4389295" cy="265693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9479635">
            <a:off x="6261653" y="35603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4800600"/>
            <a:ext cx="35298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Lower velocities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             </a:t>
            </a:r>
            <a:r>
              <a:rPr lang="en-US" sz="4000" b="1" dirty="0" smtClean="0">
                <a:solidFill>
                  <a:schemeClr val="bg1"/>
                </a:solidFill>
              </a:rPr>
              <a:t>+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Low density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Type 2 objects are dimmer and more severely contaminated by the host galaxy spectral contributions.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(291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2137" r="12137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typ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170107" cy="2209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689264">
            <a:off x="2281253" y="4048149"/>
            <a:ext cx="1066800" cy="575190"/>
          </a:xfrm>
          <a:prstGeom prst="rightArrow">
            <a:avLst>
              <a:gd name="adj1" fmla="val 50000"/>
              <a:gd name="adj2" fmla="val 46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103674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sz="3600" b="1" dirty="0" smtClean="0">
                <a:solidFill>
                  <a:schemeClr val="bg1"/>
                </a:solidFill>
              </a:rPr>
              <a:t>Narrow line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        +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Broad line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71800" y="60198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5715000"/>
            <a:ext cx="2930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Combination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191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/>
              <a:t>Type 1</a:t>
            </a:r>
            <a:r>
              <a:rPr lang="en-US" sz="2800" dirty="0" smtClean="0"/>
              <a:t> sources are </a:t>
            </a:r>
            <a:r>
              <a:rPr lang="en-US" sz="2800" b="1" dirty="0" smtClean="0"/>
              <a:t>brighter</a:t>
            </a:r>
            <a:r>
              <a:rPr lang="en-US" sz="2800" dirty="0" smtClean="0"/>
              <a:t> and they commonly show a </a:t>
            </a:r>
            <a:r>
              <a:rPr lang="en-US" sz="2800" b="1" dirty="0" smtClean="0"/>
              <a:t>thermal UV excess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pc="-150" dirty="0" smtClean="0">
                <a:ln>
                  <a:solidFill>
                    <a:schemeClr val="tx1"/>
                  </a:solidFill>
                </a:ln>
                <a:ea typeface="Microsoft Sans Serif" pitchFamily="34" charset="0"/>
                <a:cs typeface="Microsoft Sans Serif" pitchFamily="34" charset="0"/>
              </a:rPr>
              <a:t>Most of the relevant physical processes involved in the accretion and in the acceleration of jets are confined close to the SMBH, in a region that lies still beyond the resolution capabilities of present day instruments</a:t>
            </a:r>
            <a:r>
              <a:rPr lang="en-US" spc="-150" dirty="0" smtClean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3" descr="motiv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04160" cy="210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pc="-150" dirty="0" smtClean="0">
                <a:ln>
                  <a:solidFill>
                    <a:schemeClr val="tx1"/>
                  </a:solidFill>
                </a:ln>
                <a:ea typeface="Microsoft Sans Serif" pitchFamily="34" charset="0"/>
                <a:cs typeface="Microsoft Sans Serif" pitchFamily="34" charset="0"/>
              </a:rPr>
              <a:t>Most of the relevant physical processes involved in the accretion and in the acceleration of jets are confined close to the SMBH, in a region that lies still beyond the resolution capabilities of present day instruments</a:t>
            </a:r>
            <a:r>
              <a:rPr lang="en-US" spc="-150" dirty="0" smtClean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Content Placeholder 3" descr="motiv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04160" cy="2103120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33400"/>
            <a:ext cx="3028950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95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Analyze their spectra !!</a:t>
            </a:r>
            <a:endParaRPr lang="en-US" sz="4800" dirty="0"/>
          </a:p>
        </p:txBody>
      </p:sp>
      <p:pic>
        <p:nvPicPr>
          <p:cNvPr id="4" name="Content Placeholder 3" descr="moti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4160" cy="210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Not all sources are equally </a:t>
            </a:r>
            <a:br>
              <a:rPr lang="en-US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good for such investigations.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3200400"/>
            <a:ext cx="5029200" cy="228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Type 1 objects </a:t>
            </a:r>
          </a:p>
          <a:p>
            <a:pPr algn="ctr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Tend to be dominated by the emission of the AGN</a:t>
            </a:r>
            <a:endParaRPr lang="en-US" dirty="0"/>
          </a:p>
        </p:txBody>
      </p:sp>
      <p:pic>
        <p:nvPicPr>
          <p:cNvPr id="4" name="Content Placeholder 3" descr="moti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4160" cy="21031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4229894" y="1789906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54173" y="3200400"/>
            <a:ext cx="445641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Type 2 objects 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strongly 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affected by obscuration 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and stellar light 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contributions from the 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host galaxy.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429000" y="2514600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047206" y="2895600"/>
            <a:ext cx="76279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286500" y="29337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ti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04160" cy="210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To understand the physics of AGN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We need a </a:t>
            </a:r>
            <a:r>
              <a:rPr lang="en-US" sz="3200" dirty="0" smtClean="0">
                <a:solidFill>
                  <a:srgbClr val="FF0000"/>
                </a:solidFill>
              </a:rPr>
              <a:t>careful inspection of spectral properties extended over large statistical samples</a:t>
            </a:r>
            <a:r>
              <a:rPr lang="en-US" sz="3200" dirty="0" smtClean="0"/>
              <a:t> in order </a:t>
            </a:r>
            <a:r>
              <a:rPr lang="en-US" sz="3200" dirty="0" smtClean="0">
                <a:solidFill>
                  <a:srgbClr val="FF0000"/>
                </a:solidFill>
              </a:rPr>
              <a:t>to compare </a:t>
            </a:r>
            <a:r>
              <a:rPr lang="en-US" sz="3200" dirty="0" smtClean="0"/>
              <a:t>the predictions of different models with the available observations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tiv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804160" cy="2103120"/>
          </a:xfrm>
        </p:spPr>
      </p:pic>
      <p:sp>
        <p:nvSpPr>
          <p:cNvPr id="7" name="TextBox 6"/>
          <p:cNvSpPr txBox="1"/>
          <p:nvPr/>
        </p:nvSpPr>
        <p:spPr>
          <a:xfrm>
            <a:off x="0" y="21336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b="1" dirty="0" smtClean="0"/>
              <a:t>We describe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 revised scheme to select AGNs </a:t>
            </a:r>
            <a:r>
              <a:rPr lang="en-US" sz="2000" dirty="0" smtClean="0"/>
              <a:t>based on the properties of their emission lines and colors. </a:t>
            </a:r>
          </a:p>
          <a:p>
            <a:r>
              <a:rPr lang="en-US" sz="2000" b="1" dirty="0" smtClean="0"/>
              <a:t>We illustrate </a:t>
            </a:r>
          </a:p>
          <a:p>
            <a:r>
              <a:rPr lang="en-US" sz="2000" dirty="0" smtClean="0"/>
              <a:t>The potential of multi-frequency models to relate the observed Spectral Energy Distributions (SEDs) with optical spectra.</a:t>
            </a:r>
          </a:p>
          <a:p>
            <a:endParaRPr lang="en-US" sz="2000" dirty="0" smtClean="0"/>
          </a:p>
          <a:p>
            <a:r>
              <a:rPr lang="en-US" sz="2000" b="1" dirty="0" smtClean="0"/>
              <a:t>We discuss </a:t>
            </a:r>
          </a:p>
          <a:p>
            <a:endParaRPr lang="en-US" sz="2000" dirty="0" smtClean="0"/>
          </a:p>
          <a:p>
            <a:r>
              <a:rPr lang="en-US" sz="2000" dirty="0" smtClean="0"/>
              <a:t>The information that we are able to extract on their central structures from the combined analysis of line profiles and multi-frequency data.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609600"/>
            <a:ext cx="4080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What did we do?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AEAAQAAAAAAAAekAAAAJGZkOTFhMTM5LTI2ZDUtNDc2Yi05OWI1LTUwNzM1N2MwYzNkO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objects have different spectra </a:t>
            </a:r>
            <a:endParaRPr lang="en-US" dirty="0"/>
          </a:p>
        </p:txBody>
      </p:sp>
      <p:pic>
        <p:nvPicPr>
          <p:cNvPr id="4" name="Content Placeholder 3" descr="starspectrumandgrap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422528" cy="2895600"/>
          </a:xfrm>
        </p:spPr>
      </p:pic>
      <p:pic>
        <p:nvPicPr>
          <p:cNvPr id="5" name="Picture 4" descr="blackbod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600"/>
            <a:ext cx="5715000" cy="2466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1000" y="838200"/>
            <a:ext cx="4774064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STARS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Thermal source: Blackbody continuum.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Stars=Blackbody continuum+ Absorption.</a:t>
            </a:r>
          </a:p>
          <a:p>
            <a:pPr algn="ctr"/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Screenshot (284).png"/>
          <p:cNvPicPr>
            <a:picLocks noChangeAspect="1"/>
          </p:cNvPicPr>
          <p:nvPr/>
        </p:nvPicPr>
        <p:blipFill>
          <a:blip r:embed="rId4"/>
          <a:srcRect l="15834" t="25455" r="68333" b="66723"/>
          <a:stretch>
            <a:fillRect/>
          </a:stretch>
        </p:blipFill>
        <p:spPr>
          <a:xfrm>
            <a:off x="5791200" y="3352800"/>
            <a:ext cx="329184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objects have different spectra </a:t>
            </a:r>
            <a:endParaRPr lang="en-US" dirty="0"/>
          </a:p>
        </p:txBody>
      </p:sp>
      <p:pic>
        <p:nvPicPr>
          <p:cNvPr id="4" name="Content Placeholder 3" descr="starspectrumandgrap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422528" cy="2895600"/>
          </a:xfrm>
        </p:spPr>
      </p:pic>
      <p:pic>
        <p:nvPicPr>
          <p:cNvPr id="5" name="Picture 4" descr="blackbod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600"/>
            <a:ext cx="5715000" cy="2466975"/>
          </a:xfrm>
          <a:prstGeom prst="rect">
            <a:avLst/>
          </a:prstGeom>
        </p:spPr>
      </p:pic>
      <p:pic>
        <p:nvPicPr>
          <p:cNvPr id="8" name="Picture 7" descr="Screenshot (284).png"/>
          <p:cNvPicPr>
            <a:picLocks noChangeAspect="1"/>
          </p:cNvPicPr>
          <p:nvPr/>
        </p:nvPicPr>
        <p:blipFill>
          <a:blip r:embed="rId4"/>
          <a:srcRect l="15834" t="25455" r="68333" b="66723"/>
          <a:stretch>
            <a:fillRect/>
          </a:stretch>
        </p:blipFill>
        <p:spPr>
          <a:xfrm>
            <a:off x="5791200" y="3352800"/>
            <a:ext cx="3291840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980550">
            <a:off x="-1770235" y="1763445"/>
            <a:ext cx="121846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Spectra has temperature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frequency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dependence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Thermal source: Power law continuum.</a:t>
            </a:r>
          </a:p>
        </p:txBody>
      </p:sp>
      <p:pic>
        <p:nvPicPr>
          <p:cNvPr id="4" name="Content Placeholder 3" descr="Screenshot (285).png"/>
          <p:cNvPicPr>
            <a:picLocks noGrp="1" noChangeAspect="1"/>
          </p:cNvPicPr>
          <p:nvPr>
            <p:ph idx="1"/>
          </p:nvPr>
        </p:nvPicPr>
        <p:blipFill>
          <a:blip r:embed="rId3"/>
          <a:srcRect l="37694" t="53876" r="44321" b="36022"/>
          <a:stretch>
            <a:fillRect/>
          </a:stretch>
        </p:blipFill>
        <p:spPr>
          <a:xfrm>
            <a:off x="4114800" y="1600200"/>
            <a:ext cx="1447800" cy="457200"/>
          </a:xfrm>
        </p:spPr>
      </p:pic>
      <p:pic>
        <p:nvPicPr>
          <p:cNvPr id="5" name="Picture 4" descr="Screenshot (286).png"/>
          <p:cNvPicPr>
            <a:picLocks noChangeAspect="1"/>
          </p:cNvPicPr>
          <p:nvPr/>
        </p:nvPicPr>
        <p:blipFill>
          <a:blip r:embed="rId4"/>
          <a:srcRect l="15000" t="25890" r="15000" b="20750"/>
          <a:stretch>
            <a:fillRect/>
          </a:stretch>
        </p:blipFill>
        <p:spPr>
          <a:xfrm>
            <a:off x="1371600" y="3200400"/>
            <a:ext cx="64008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865" y="2057400"/>
            <a:ext cx="8827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Characteristics of the emitted radiation do not depend on the temperature of the source.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Ex: Synchrotron, Compton, etc…. 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Thermal source: Power law continuum.</a:t>
            </a:r>
          </a:p>
        </p:txBody>
      </p:sp>
      <p:pic>
        <p:nvPicPr>
          <p:cNvPr id="4" name="Content Placeholder 3" descr="Screenshot (285).png"/>
          <p:cNvPicPr>
            <a:picLocks noGrp="1" noChangeAspect="1"/>
          </p:cNvPicPr>
          <p:nvPr>
            <p:ph idx="1"/>
          </p:nvPr>
        </p:nvPicPr>
        <p:blipFill>
          <a:blip r:embed="rId3"/>
          <a:srcRect l="37694" t="53876" r="44321" b="36022"/>
          <a:stretch>
            <a:fillRect/>
          </a:stretch>
        </p:blipFill>
        <p:spPr>
          <a:xfrm>
            <a:off x="4114800" y="1600200"/>
            <a:ext cx="1447800" cy="457200"/>
          </a:xfrm>
        </p:spPr>
      </p:pic>
      <p:pic>
        <p:nvPicPr>
          <p:cNvPr id="5" name="Picture 4" descr="Screenshot (286).png"/>
          <p:cNvPicPr>
            <a:picLocks noChangeAspect="1"/>
          </p:cNvPicPr>
          <p:nvPr/>
        </p:nvPicPr>
        <p:blipFill>
          <a:blip r:embed="rId4"/>
          <a:srcRect l="15000" t="25890" r="15000" b="20750"/>
          <a:stretch>
            <a:fillRect/>
          </a:stretch>
        </p:blipFill>
        <p:spPr>
          <a:xfrm>
            <a:off x="1219200" y="3200400"/>
            <a:ext cx="64008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865" y="2057400"/>
            <a:ext cx="8827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Characteristics of the emitted radiation do not depend on the temperature of the source.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Ex: Synchrotron, Compton, etc….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20979025">
            <a:off x="302559" y="882339"/>
            <a:ext cx="86419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Spectra has only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frequency dependence</a:t>
            </a: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AGNs</a:t>
            </a: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 rot="20066692">
            <a:off x="4310893" y="2532620"/>
            <a:ext cx="30543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Penetrate </a:t>
            </a:r>
            <a:r>
              <a:rPr lang="en-US" dirty="0" smtClean="0"/>
              <a:t>deeply into the predominantly neutral region. </a:t>
            </a:r>
          </a:p>
          <a:p>
            <a:pPr>
              <a:buNone/>
            </a:pPr>
            <a:r>
              <a:rPr lang="en-US" dirty="0" smtClean="0"/>
              <a:t>Produce a large partly ionized zone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This </a:t>
            </a:r>
            <a:r>
              <a:rPr lang="en-US" b="1" dirty="0" smtClean="0">
                <a:solidFill>
                  <a:srgbClr val="FF0000"/>
                </a:solidFill>
              </a:rPr>
              <a:t>extended zone of partly ionized H does not exist in H II regions photo ionized by hot stars.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caution-signs-17926-lg.png"/>
          <p:cNvPicPr>
            <a:picLocks noChangeAspect="1"/>
          </p:cNvPicPr>
          <p:nvPr/>
        </p:nvPicPr>
        <p:blipFill>
          <a:blip r:embed="rId2"/>
          <a:srcRect l="4000" t="18000" r="4000" b="18000"/>
          <a:stretch>
            <a:fillRect/>
          </a:stretch>
        </p:blipFill>
        <p:spPr>
          <a:xfrm>
            <a:off x="3352800" y="0"/>
            <a:ext cx="2234565" cy="155448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057400" y="6858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04800"/>
            <a:ext cx="1923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AGNs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13" name="Picture 12" descr="caution-signs-17926-lg.png"/>
          <p:cNvPicPr>
            <a:picLocks noChangeAspect="1"/>
          </p:cNvPicPr>
          <p:nvPr/>
        </p:nvPicPr>
        <p:blipFill>
          <a:blip r:embed="rId2"/>
          <a:srcRect l="4000" t="18000" r="4000" b="18000"/>
          <a:stretch>
            <a:fillRect/>
          </a:stretch>
        </p:blipFill>
        <p:spPr>
          <a:xfrm>
            <a:off x="3352800" y="0"/>
            <a:ext cx="2234565" cy="155448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057400" y="6858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04800"/>
            <a:ext cx="1923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AGNs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Atoms+ions+hot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free X-ray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photoionized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e- 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14800" y="30480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3429000"/>
            <a:ext cx="6112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Collisional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excitation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91000" y="4419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953000"/>
            <a:ext cx="86157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Stronger forbidden lines than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 alpha or H beta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AGN selection from spectroscopic surveys:</a:t>
            </a:r>
          </a:p>
          <a:p>
            <a:pPr>
              <a:buNone/>
            </a:pP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Revision of the selection technique…..why?</a:t>
            </a: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NARROW LINE EMITTING       </a:t>
            </a:r>
            <a:r>
              <a:rPr lang="en-US" dirty="0" smtClean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Source fairly well suited to distinguish between AGN and stellar activity.</a:t>
            </a: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SELECTION OF SPECTRA SIMPLY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BASED ON THE PRESENCE OF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EMISSION LINES</a:t>
            </a: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 smtClean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endParaRPr lang="en-US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71800" y="2362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733800" y="3429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shot (287).png"/>
          <p:cNvPicPr>
            <a:picLocks noChangeAspect="1"/>
          </p:cNvPicPr>
          <p:nvPr/>
        </p:nvPicPr>
        <p:blipFill>
          <a:blip r:embed="rId2"/>
          <a:srcRect l="13333" t="20356" r="62500" b="38142"/>
          <a:stretch>
            <a:fillRect/>
          </a:stretch>
        </p:blipFill>
        <p:spPr>
          <a:xfrm>
            <a:off x="4495800" y="2743200"/>
            <a:ext cx="3749040" cy="3619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343400"/>
            <a:ext cx="46693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presence of a strong contribution</a:t>
            </a:r>
          </a:p>
          <a:p>
            <a:r>
              <a:rPr lang="en-US" b="1" dirty="0" smtClean="0"/>
              <a:t>in the broad component of the recombination</a:t>
            </a:r>
          </a:p>
          <a:p>
            <a:r>
              <a:rPr lang="en-US" b="1" dirty="0" smtClean="0"/>
              <a:t> lines in Type 1 objects, which is not balanced </a:t>
            </a:r>
          </a:p>
          <a:p>
            <a:r>
              <a:rPr lang="en-US" b="1" dirty="0" smtClean="0"/>
              <a:t>in the forbidden lines, forces Type 1 sources to </a:t>
            </a:r>
          </a:p>
          <a:p>
            <a:r>
              <a:rPr lang="en-US" b="1" dirty="0" smtClean="0"/>
              <a:t>populate the non-AGN region of the plots.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172200"/>
            <a:ext cx="204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-star formation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6488668"/>
            <a:ext cx="111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Blue-AGN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4830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/>
              <a:t>AGN selection from spectroscopic surveys: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  <a:cs typeface="Courier New" pitchFamily="49" charset="0"/>
              </a:rPr>
              <a:t>Take advantage from the strong blue and UV continuum, which is produced by the central source and is not obscured along the line of sight.</a:t>
            </a:r>
            <a:endParaRPr lang="en-US" sz="2400" i="1" dirty="0" smtClean="0">
              <a:latin typeface="Cambria" pitchFamily="18" charset="0"/>
              <a:cs typeface="Courier New" pitchFamily="49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</a:rPr>
              <a:t>Type 1 AGNs can effectively be selected by means of photometric</a:t>
            </a:r>
          </a:p>
          <a:p>
            <a:pPr>
              <a:buNone/>
            </a:pPr>
            <a:r>
              <a:rPr lang="en-US" sz="2400" dirty="0" smtClean="0">
                <a:latin typeface="Cambria" pitchFamily="18" charset="0"/>
              </a:rPr>
              <a:t>criteria that compare their colors with those of non-active objects.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The choice of this extended color </a:t>
            </a:r>
          </a:p>
          <a:p>
            <a:pPr>
              <a:buNone/>
            </a:pPr>
            <a:r>
              <a:rPr lang="en-US" sz="2400" dirty="0" smtClean="0"/>
              <a:t>bands maximizes the effect of the</a:t>
            </a:r>
          </a:p>
          <a:p>
            <a:pPr>
              <a:buNone/>
            </a:pPr>
            <a:r>
              <a:rPr lang="en-US" sz="2400" dirty="0" smtClean="0"/>
              <a:t> blue continuum of Type 1 sources,</a:t>
            </a:r>
          </a:p>
          <a:p>
            <a:pPr>
              <a:buNone/>
            </a:pPr>
            <a:r>
              <a:rPr lang="en-US" sz="2400" dirty="0" smtClean="0"/>
              <a:t> over the stellar continuum of other </a:t>
            </a:r>
          </a:p>
          <a:p>
            <a:pPr>
              <a:buNone/>
            </a:pPr>
            <a:r>
              <a:rPr lang="en-US" sz="2400" dirty="0" smtClean="0"/>
              <a:t>sources.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4" name="Picture 3" descr="Screenshot (287).png"/>
          <p:cNvPicPr>
            <a:picLocks noChangeAspect="1"/>
          </p:cNvPicPr>
          <p:nvPr/>
        </p:nvPicPr>
        <p:blipFill>
          <a:blip r:embed="rId2"/>
          <a:srcRect l="37500" t="20356" r="38333" b="39625"/>
          <a:stretch>
            <a:fillRect/>
          </a:stretch>
        </p:blipFill>
        <p:spPr>
          <a:xfrm>
            <a:off x="4800600" y="3352800"/>
            <a:ext cx="387096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4" name="Content Placeholder 3" descr="Screenshot (287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3252" t="18520" r="13862" b="7401"/>
          <a:stretch>
            <a:fillRect/>
          </a:stretch>
        </p:blipFill>
        <p:spPr>
          <a:xfrm>
            <a:off x="1600200" y="1143000"/>
            <a:ext cx="5867400" cy="3352800"/>
          </a:xfrm>
        </p:spPr>
      </p:pic>
      <p:sp>
        <p:nvSpPr>
          <p:cNvPr id="5" name="TextBox 4"/>
          <p:cNvSpPr txBox="1"/>
          <p:nvPr/>
        </p:nvSpPr>
        <p:spPr>
          <a:xfrm>
            <a:off x="0" y="4495800"/>
            <a:ext cx="82350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recover the possibility to detect different types of nuclear activity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Classic spectroscopic diagnostics </a:t>
            </a:r>
            <a:r>
              <a:rPr lang="en-US" sz="2000" b="1" dirty="0" smtClean="0"/>
              <a:t>+</a:t>
            </a:r>
            <a:r>
              <a:rPr lang="en-US" dirty="0" smtClean="0"/>
              <a:t> photometric colors into a </a:t>
            </a:r>
          </a:p>
          <a:p>
            <a:r>
              <a:rPr lang="en-US" dirty="0" smtClean="0"/>
              <a:t>                                                              multi-dimensional parameter space </a:t>
            </a:r>
          </a:p>
          <a:p>
            <a:r>
              <a:rPr lang="en-US" dirty="0" smtClean="0"/>
              <a:t>                                                                   </a:t>
            </a:r>
          </a:p>
          <a:p>
            <a:r>
              <a:rPr lang="en-US" dirty="0" smtClean="0"/>
              <a:t>AGNs populate a separate sequence with respect to other non-AGN powered sources.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429000" y="4800600"/>
            <a:ext cx="350780" cy="4630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hape 25"/>
          <p:cNvCxnSpPr>
            <a:endCxn id="4" idx="3"/>
          </p:cNvCxnSpPr>
          <p:nvPr/>
        </p:nvCxnSpPr>
        <p:spPr>
          <a:xfrm rot="16200000" flipV="1">
            <a:off x="6019800" y="4267200"/>
            <a:ext cx="3505200" cy="60960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contribution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00200"/>
            <a:ext cx="48768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What are AGNs?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3115733" cy="1752600"/>
          </a:xfrm>
        </p:spPr>
      </p:pic>
      <p:pic>
        <p:nvPicPr>
          <p:cNvPr id="5" name="Picture 4" descr="220px-Accretion_Disk_Binary_System.jpg"/>
          <p:cNvPicPr>
            <a:picLocks noChangeAspect="1"/>
          </p:cNvPicPr>
          <p:nvPr/>
        </p:nvPicPr>
        <p:blipFill>
          <a:blip r:embed="rId3"/>
          <a:srcRect l="30000" b="20834"/>
          <a:stretch>
            <a:fillRect/>
          </a:stretch>
        </p:blipFill>
        <p:spPr>
          <a:xfrm>
            <a:off x="381000" y="3810000"/>
            <a:ext cx="1955800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59080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endParaRPr lang="en-US" sz="8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 descr="21901_centaurusA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114800"/>
            <a:ext cx="2604819" cy="2743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4495800" y="3276600"/>
            <a:ext cx="2362200" cy="2209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3200400" y="2971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lack_hole_space_outer_spa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371600"/>
            <a:ext cx="3714750" cy="2428875"/>
          </a:xfrm>
          <a:prstGeom prst="rect">
            <a:avLst/>
          </a:prstGeom>
        </p:spPr>
      </p:pic>
      <p:pic>
        <p:nvPicPr>
          <p:cNvPr id="13" name="Picture 12" descr="CodeCogsEqn (4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14600"/>
            <a:ext cx="2834644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b="1" i="1" dirty="0" smtClean="0"/>
              <a:t>Emission lines and models of AGN Spectral Energy Distributions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</p:txBody>
      </p:sp>
      <p:pic>
        <p:nvPicPr>
          <p:cNvPr id="4" name="Picture 3" descr="Screenshot (299).png"/>
          <p:cNvPicPr>
            <a:picLocks noChangeAspect="1"/>
          </p:cNvPicPr>
          <p:nvPr/>
        </p:nvPicPr>
        <p:blipFill>
          <a:blip r:embed="rId2"/>
          <a:srcRect l="20000" t="22233" r="20834" b="26597"/>
          <a:stretch>
            <a:fillRect/>
          </a:stretch>
        </p:blipFill>
        <p:spPr>
          <a:xfrm>
            <a:off x="3581400" y="838200"/>
            <a:ext cx="5562600" cy="312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19200"/>
            <a:ext cx="372954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In short……..</a:t>
            </a:r>
          </a:p>
          <a:p>
            <a:pPr>
              <a:buNone/>
            </a:pPr>
            <a:endParaRPr lang="en-US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>
              <a:buFont typeface="Arial" pitchFamily="34" charset="0"/>
              <a:buChar char="•"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Combine available data</a:t>
            </a:r>
          </a:p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And reconstruct SED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>
              <a:buFont typeface="Arial" pitchFamily="34" charset="0"/>
              <a:buChar char="•"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Compare 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with the associated optical </a:t>
            </a:r>
          </a:p>
          <a:p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spectra</a:t>
            </a:r>
            <a:endParaRPr lang="en-US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29200"/>
            <a:ext cx="91830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Different SEDs of two prototypical AGNs (3C 273 for Type 1 and NGC 1068 for Type 2) </a:t>
            </a:r>
          </a:p>
          <a:p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modelled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through a combination of thermal and non-thermal radiation components, </a:t>
            </a:r>
          </a:p>
          <a:p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together with their characteristic spectra.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3886200"/>
            <a:ext cx="262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Type1-BLUE   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Type-2-RED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b="1" i="1" dirty="0" smtClean="0"/>
              <a:t>Emission lines and models of AGN Spectral Energy Distributions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</p:txBody>
      </p:sp>
      <p:pic>
        <p:nvPicPr>
          <p:cNvPr id="4" name="Picture 3" descr="Screenshot (299).png"/>
          <p:cNvPicPr>
            <a:picLocks noChangeAspect="1"/>
          </p:cNvPicPr>
          <p:nvPr/>
        </p:nvPicPr>
        <p:blipFill>
          <a:blip r:embed="rId2"/>
          <a:srcRect l="20000" t="22233" r="20834" b="5139"/>
          <a:stretch>
            <a:fillRect/>
          </a:stretch>
        </p:blipFill>
        <p:spPr>
          <a:xfrm>
            <a:off x="4114800" y="533400"/>
            <a:ext cx="50292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19200"/>
            <a:ext cx="372018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                    Type 1 spectrum </a:t>
            </a:r>
          </a:p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broad lines + blue continuum +</a:t>
            </a:r>
          </a:p>
          <a:p>
            <a:pPr>
              <a:buNone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           </a:t>
            </a: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 strong dominance</a:t>
            </a:r>
          </a:p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of the non-thermal contribution</a:t>
            </a:r>
          </a:p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</a:p>
          <a:p>
            <a:pPr>
              <a:buNone/>
            </a:pPr>
            <a:endParaRPr lang="en-US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direct sight towards the hottest </a:t>
            </a:r>
          </a:p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central regions, resulting in an excess </a:t>
            </a:r>
          </a:p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of ionizing radiation, </a:t>
            </a:r>
            <a:r>
              <a:rPr lang="en-US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in agreement </a:t>
            </a:r>
          </a:p>
          <a:p>
            <a:pPr>
              <a:buNone/>
            </a:pPr>
            <a:r>
              <a:rPr lang="en-US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with the Unified Model predictions. </a:t>
            </a:r>
            <a:endParaRPr lang="en-US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91000"/>
            <a:ext cx="929654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Type 2 SED</a:t>
            </a:r>
          </a:p>
          <a:p>
            <a:pPr>
              <a:buFont typeface="Arial" pitchFamily="34" charset="0"/>
              <a:buChar char="•"/>
            </a:pP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low energy ionizing radiation is severely absorbed and reprocessed by a distribution of material that subsequently re-emits photons in the IR domain. </a:t>
            </a:r>
          </a:p>
          <a:p>
            <a:pPr>
              <a:buNone/>
            </a:pPr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Only the more penetrating high-energy photons and the long wavelength radio emission, which is practically unaffected by obscuration, can propagate directly from the central source</a:t>
            </a:r>
          </a:p>
          <a:p>
            <a:pPr>
              <a:buFont typeface="Arial" pitchFamily="34" charset="0"/>
              <a:buChar char="•"/>
            </a:pPr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therefore resulting in a optical spectrum that is dominated by the host galaxy and the emission lines coming from the </a:t>
            </a: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unobscured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NLR.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447800" y="24384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b="1" i="1" dirty="0" smtClean="0"/>
              <a:t>Emission lines and models of AGN Spectral Energy Distributions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</p:txBody>
      </p:sp>
      <p:pic>
        <p:nvPicPr>
          <p:cNvPr id="4" name="Picture 3" descr="Screenshot (299).png"/>
          <p:cNvPicPr>
            <a:picLocks noChangeAspect="1"/>
          </p:cNvPicPr>
          <p:nvPr/>
        </p:nvPicPr>
        <p:blipFill>
          <a:blip r:embed="rId2"/>
          <a:srcRect l="20000" t="22233" r="20834" b="5139"/>
          <a:stretch>
            <a:fillRect/>
          </a:stretch>
        </p:blipFill>
        <p:spPr>
          <a:xfrm>
            <a:off x="4114800" y="533400"/>
            <a:ext cx="50292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19200"/>
            <a:ext cx="372018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                    Type 1 spectrum </a:t>
            </a:r>
          </a:p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broad lines + blue continuum +</a:t>
            </a:r>
          </a:p>
          <a:p>
            <a:pPr>
              <a:buNone/>
            </a:pP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           </a:t>
            </a: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 strong dominance</a:t>
            </a:r>
          </a:p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of the non-thermal contribution</a:t>
            </a:r>
          </a:p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</a:p>
          <a:p>
            <a:pPr>
              <a:buNone/>
            </a:pPr>
            <a:endParaRPr lang="en-US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direct sight towards the hottest </a:t>
            </a:r>
          </a:p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central regions, resulting in an excess </a:t>
            </a:r>
          </a:p>
          <a:p>
            <a:pPr>
              <a:buNone/>
            </a:pPr>
            <a:r>
              <a:rPr lang="en-US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of ionizing radiation, </a:t>
            </a:r>
            <a:r>
              <a:rPr lang="en-US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in agreement </a:t>
            </a:r>
          </a:p>
          <a:p>
            <a:pPr>
              <a:buNone/>
            </a:pPr>
            <a:r>
              <a:rPr lang="en-US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with the Unified Model predictions. </a:t>
            </a:r>
            <a:endParaRPr lang="en-US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191000"/>
            <a:ext cx="929654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Type 2 SED</a:t>
            </a:r>
          </a:p>
          <a:p>
            <a:pPr>
              <a:buFont typeface="Arial" pitchFamily="34" charset="0"/>
              <a:buChar char="•"/>
            </a:pP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low energy ionizing radiation is severely absorbed and reprocessed by a distribution of material that subsequently re-emits photons in the IR domain. </a:t>
            </a:r>
          </a:p>
          <a:p>
            <a:pPr>
              <a:buNone/>
            </a:pPr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Only the more penetrating high-energy photons and the long wavelength radio emission, which is practically unaffected by obscuration, can propagate directly from the central source</a:t>
            </a:r>
          </a:p>
          <a:p>
            <a:pPr>
              <a:buFont typeface="Arial" pitchFamily="34" charset="0"/>
              <a:buChar char="•"/>
            </a:pPr>
            <a:endParaRPr lang="en-US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therefore resulting in a optical spectrum that is dominated by the host galaxy and the emission lines coming from the </a:t>
            </a:r>
            <a:r>
              <a:rPr lang="en-US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unobscured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NLR.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447800" y="24384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382107">
            <a:off x="214525" y="2206253"/>
            <a:ext cx="806410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agreement with the Unified Model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predictions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Multi-frequency analysis of the central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sz="2400" dirty="0" smtClean="0"/>
              <a:t>Extremely compact size of the regions where the continuum and the bulk of emission lines are produced in AGNs, we do not yet have a fully developed interpretation of their innermost structures.</a:t>
            </a:r>
          </a:p>
          <a:p>
            <a:pPr marL="0">
              <a:buNone/>
            </a:pPr>
            <a:endParaRPr lang="en-US" sz="2400" dirty="0" smtClean="0"/>
          </a:p>
          <a:p>
            <a:pPr marL="0">
              <a:buNone/>
            </a:pPr>
            <a:r>
              <a:rPr lang="en-US" sz="2400" dirty="0" smtClean="0"/>
              <a:t>Analysis of spectra + models that carry out the inferred physical conditions.</a:t>
            </a:r>
          </a:p>
          <a:p>
            <a:pPr marL="0">
              <a:buNone/>
            </a:pPr>
            <a:endParaRPr lang="en-US" sz="2400" dirty="0" smtClean="0"/>
          </a:p>
          <a:p>
            <a:pPr marL="0">
              <a:buNone/>
            </a:pPr>
            <a:r>
              <a:rPr lang="en-US" sz="2400" dirty="0" smtClean="0"/>
              <a:t>the extension of spectroscopic analysis to different frequencies improves our ability to explore unresolved structures.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Multi-frequency analysis of the central           engine……… QSO PG 1114+445</a:t>
            </a:r>
            <a:endParaRPr lang="en-US" sz="3200" dirty="0"/>
          </a:p>
        </p:txBody>
      </p:sp>
      <p:pic>
        <p:nvPicPr>
          <p:cNvPr id="5" name="Picture 4" descr="Screenshot (303).png"/>
          <p:cNvPicPr>
            <a:picLocks noChangeAspect="1"/>
          </p:cNvPicPr>
          <p:nvPr/>
        </p:nvPicPr>
        <p:blipFill>
          <a:blip r:embed="rId2"/>
          <a:srcRect l="35000" t="47036" r="34167" b="42588"/>
          <a:stretch>
            <a:fillRect/>
          </a:stretch>
        </p:blipFill>
        <p:spPr>
          <a:xfrm>
            <a:off x="5867400" y="3581400"/>
            <a:ext cx="2819400" cy="53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12192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Assumptions</a:t>
            </a:r>
          </a:p>
          <a:p>
            <a:r>
              <a:rPr lang="en-US" dirty="0" smtClean="0"/>
              <a:t>Distribution of emitting atoms is spatially constant within the source and that it can be represented by a Boltzmann formula at least in the high excitation stages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EXPECTATION??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990600"/>
            <a:ext cx="4495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Optical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VS</a:t>
            </a:r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soft X-ray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386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                    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REALITY !!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Absorprtion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Thick </a:t>
            </a:r>
            <a:r>
              <a:rPr lang="en-US" b="1" dirty="0" err="1" smtClean="0">
                <a:solidFill>
                  <a:srgbClr val="FF0000"/>
                </a:solidFill>
              </a:rPr>
              <a:t>ionised</a:t>
            </a:r>
            <a:r>
              <a:rPr lang="en-US" b="1" dirty="0" smtClean="0">
                <a:solidFill>
                  <a:srgbClr val="FF0000"/>
                </a:solidFill>
              </a:rPr>
              <a:t> plasma…High column density.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expect….</a:t>
            </a:r>
            <a:r>
              <a:rPr lang="en-US" b="1" dirty="0" err="1" smtClean="0">
                <a:solidFill>
                  <a:srgbClr val="FF0000"/>
                </a:solidFill>
              </a:rPr>
              <a:t>B</a:t>
            </a:r>
            <a:r>
              <a:rPr lang="en-US" b="1" dirty="0" err="1" smtClean="0">
                <a:solidFill>
                  <a:srgbClr val="FF0000"/>
                </a:solidFill>
              </a:rPr>
              <a:t>almer</a:t>
            </a:r>
            <a:r>
              <a:rPr lang="en-US" b="1" dirty="0" smtClean="0">
                <a:solidFill>
                  <a:srgbClr val="FF0000"/>
                </a:solidFill>
              </a:rPr>
              <a:t> lines due to recombination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So, we the X-ray absorbers are located outside BLR, they  will absorb BALMER LINES AS WELL         obscuring material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47800" y="49530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shot (305).png"/>
          <p:cNvPicPr>
            <a:picLocks noChangeAspect="1"/>
          </p:cNvPicPr>
          <p:nvPr/>
        </p:nvPicPr>
        <p:blipFill>
          <a:blip r:embed="rId3"/>
          <a:srcRect l="36667" t="52964" r="49166" b="41107"/>
          <a:stretch>
            <a:fillRect/>
          </a:stretch>
        </p:blipFill>
        <p:spPr>
          <a:xfrm>
            <a:off x="1828800" y="4876800"/>
            <a:ext cx="2331720" cy="54864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438400" y="6324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Screenshot (301).png"/>
          <p:cNvPicPr>
            <a:picLocks noGrp="1" noChangeAspect="1"/>
          </p:cNvPicPr>
          <p:nvPr>
            <p:ph idx="1"/>
          </p:nvPr>
        </p:nvPicPr>
        <p:blipFill>
          <a:blip r:embed="rId4"/>
          <a:srcRect l="14030" t="20203" r="14030" b="4034"/>
          <a:stretch>
            <a:fillRect/>
          </a:stretch>
        </p:blipFill>
        <p:spPr>
          <a:xfrm>
            <a:off x="0" y="990600"/>
            <a:ext cx="57912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8915400" cy="550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The deviation from the expected linear behavior observed </a:t>
            </a:r>
            <a:r>
              <a:rPr lang="en-US" sz="32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indication </a:t>
            </a:r>
            <a:r>
              <a:rPr lang="en-US" sz="32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that the flux of high order </a:t>
            </a:r>
            <a:r>
              <a:rPr lang="en-US" sz="32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Balmer</a:t>
            </a:r>
            <a:r>
              <a:rPr lang="en-US" sz="32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line photons is lower than the prediction.</a:t>
            </a:r>
          </a:p>
          <a:p>
            <a:endParaRPr lang="en-US" sz="3200" b="1" i="1" dirty="0" smtClean="0">
              <a:solidFill>
                <a:srgbClr val="FF0000"/>
              </a:solidFill>
            </a:endParaRP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optical </a:t>
            </a:r>
            <a:r>
              <a:rPr lang="en-US" sz="3200" b="1" i="1" dirty="0" smtClean="0">
                <a:solidFill>
                  <a:srgbClr val="FF0000"/>
                </a:solidFill>
              </a:rPr>
              <a:t>depth effects become important in determining the relative strengths of the recombination lines.</a:t>
            </a:r>
            <a:endParaRPr lang="en-US" sz="3200" b="1" i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32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n-US" sz="3200" b="1" i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which </a:t>
            </a:r>
            <a:r>
              <a:rPr lang="en-US" sz="3200" b="1" i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can happen in the presence of a dense layer of recombining plasma.</a:t>
            </a:r>
            <a:endParaRPr lang="en-US" sz="3200" b="1" i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DSC0413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0"/>
            <a:ext cx="4876800" cy="3124200"/>
          </a:xfrm>
        </p:spPr>
      </p:pic>
      <p:sp>
        <p:nvSpPr>
          <p:cNvPr id="7" name="TextBox 6"/>
          <p:cNvSpPr txBox="1"/>
          <p:nvPr/>
        </p:nvSpPr>
        <p:spPr>
          <a:xfrm>
            <a:off x="0" y="3200400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possibility to detect different types of nuclear activity Classic spectroscopic diagnostics + photometric colors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.</a:t>
            </a:r>
          </a:p>
          <a:p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Multi-frequency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analysis of the central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engine         evidence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of obscuring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material</a:t>
            </a:r>
          </a:p>
          <a:p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Ebrima" pitchFamily="2" charset="0"/>
                <a:cs typeface="Ebrima" pitchFamily="2" charset="0"/>
              </a:rPr>
              <a:t>Unified Model – Type 1 and type 2  can be though as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Ebrima" pitchFamily="2" charset="0"/>
                <a:cs typeface="Ebrima" pitchFamily="2" charset="0"/>
              </a:rPr>
              <a:t>“same” but “seen differently”.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Ebrima" pitchFamily="2" charset="0"/>
              <a:cs typeface="Ebrima" pitchFamily="2" charset="0"/>
            </a:endParaRP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endParaRPr lang="en-US" sz="2000" i="1" dirty="0" smtClean="0">
              <a:latin typeface="Arial Narrow" pitchFamily="34" charset="0"/>
            </a:endParaRPr>
          </a:p>
          <a:p>
            <a:endParaRPr lang="en-US" sz="2000" i="1" dirty="0" smtClean="0">
              <a:latin typeface="Arial Narrow" pitchFamily="34" charset="0"/>
            </a:endParaRPr>
          </a:p>
          <a:p>
            <a:endParaRPr lang="en-US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en-US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724400" y="4495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pic>
        <p:nvPicPr>
          <p:cNvPr id="5" name="Content Placeholder 4" descr="Astronom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686486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ny-question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2362" t="2095" r="1550" b="5717"/>
          <a:stretch>
            <a:fillRect/>
          </a:stretch>
        </p:blipFill>
        <p:spPr>
          <a:xfrm>
            <a:off x="0" y="0"/>
            <a:ext cx="94488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shot (288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3334" r="1166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(289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3333" r="1333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(290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1667" r="1083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(291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2137" r="1213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(292).png"/>
          <p:cNvPicPr>
            <a:picLocks noGrp="1" noChangeAspect="1"/>
          </p:cNvPicPr>
          <p:nvPr>
            <p:ph idx="1"/>
          </p:nvPr>
        </p:nvPicPr>
        <p:blipFill>
          <a:blip r:embed="rId2"/>
          <a:srcRect l="13084" r="1338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Spectrum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as Astrophysical fingerprint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 descr="sherlock-holmes-462978_960_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3128920" cy="2209800"/>
          </a:xfrm>
        </p:spPr>
      </p:pic>
      <p:pic>
        <p:nvPicPr>
          <p:cNvPr id="6" name="Picture 5" descr="spect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8560"/>
            <a:ext cx="9144000" cy="3139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1284</Words>
  <Application>Microsoft Office PowerPoint</Application>
  <PresentationFormat>On-screen Show (4:3)</PresentationFormat>
  <Paragraphs>249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What are AGNs?</vt:lpstr>
      <vt:lpstr>Slide 4</vt:lpstr>
      <vt:lpstr>Slide 5</vt:lpstr>
      <vt:lpstr>Slide 6</vt:lpstr>
      <vt:lpstr>Slide 7</vt:lpstr>
      <vt:lpstr>Slide 8</vt:lpstr>
      <vt:lpstr>Spectrum as Astrophysical fingerprint</vt:lpstr>
      <vt:lpstr>Forbidden emission lines (highly improbable)</vt:lpstr>
      <vt:lpstr>Line Broadening</vt:lpstr>
      <vt:lpstr>Slide 12</vt:lpstr>
      <vt:lpstr>Slide 13</vt:lpstr>
      <vt:lpstr>Slide 14</vt:lpstr>
      <vt:lpstr>Slide 15</vt:lpstr>
      <vt:lpstr>Slide 16</vt:lpstr>
      <vt:lpstr>Not all sources are equally  good for such investigations.</vt:lpstr>
      <vt:lpstr>To understand the physics of AGN  We need a careful inspection of spectral properties extended over large statistical samples in order to compare the predictions of different models with the available observations</vt:lpstr>
      <vt:lpstr>Slide 19</vt:lpstr>
      <vt:lpstr>Different objects have different spectra </vt:lpstr>
      <vt:lpstr>Different objects have different spectra </vt:lpstr>
      <vt:lpstr>Non Thermal source: Power law continuum.</vt:lpstr>
      <vt:lpstr>Non Thermal source: Power law continuum.</vt:lpstr>
      <vt:lpstr>Slide 24</vt:lpstr>
      <vt:lpstr>Slide 25</vt:lpstr>
      <vt:lpstr>Results</vt:lpstr>
      <vt:lpstr>Results</vt:lpstr>
      <vt:lpstr>Result</vt:lpstr>
      <vt:lpstr>My contribution</vt:lpstr>
      <vt:lpstr>Slide 30</vt:lpstr>
      <vt:lpstr>Slide 31</vt:lpstr>
      <vt:lpstr>Slide 32</vt:lpstr>
      <vt:lpstr>Multi-frequency analysis of the central engine</vt:lpstr>
      <vt:lpstr>Multi-frequency analysis of the central           engine……… QSO PG 1114+445</vt:lpstr>
      <vt:lpstr>Slide 35</vt:lpstr>
      <vt:lpstr>Slide 36</vt:lpstr>
      <vt:lpstr>Thank you !</vt:lpstr>
      <vt:lpstr>Slide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ABHISHEK</dc:creator>
  <cp:lastModifiedBy>ABHISHEK</cp:lastModifiedBy>
  <cp:revision>213</cp:revision>
  <dcterms:created xsi:type="dcterms:W3CDTF">2017-11-11T01:17:00Z</dcterms:created>
  <dcterms:modified xsi:type="dcterms:W3CDTF">2017-11-18T13:35:19Z</dcterms:modified>
</cp:coreProperties>
</file>